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4" r:id="rId6"/>
    <p:sldId id="297" r:id="rId7"/>
    <p:sldId id="296" r:id="rId8"/>
    <p:sldId id="298" r:id="rId9"/>
    <p:sldId id="299" r:id="rId10"/>
    <p:sldId id="277" r:id="rId11"/>
    <p:sldId id="279" r:id="rId12"/>
    <p:sldId id="280" r:id="rId13"/>
    <p:sldId id="282" r:id="rId14"/>
    <p:sldId id="281" r:id="rId15"/>
    <p:sldId id="283" r:id="rId16"/>
    <p:sldId id="285" r:id="rId17"/>
    <p:sldId id="286" r:id="rId18"/>
    <p:sldId id="288" r:id="rId19"/>
    <p:sldId id="289" r:id="rId20"/>
    <p:sldId id="290" r:id="rId21"/>
    <p:sldId id="291" r:id="rId22"/>
    <p:sldId id="292" r:id="rId23"/>
    <p:sldId id="293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966"/>
    <a:srgbClr val="0084B4"/>
    <a:srgbClr val="FFC000"/>
    <a:srgbClr val="B7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AF748D-E018-4F6C-9564-5673ADDBBE45}" v="151" dt="2022-08-26T07:48:18.1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72" autoAdjust="0"/>
    <p:restoredTop sz="93971" autoAdjust="0"/>
  </p:normalViewPr>
  <p:slideViewPr>
    <p:cSldViewPr snapToGrid="0">
      <p:cViewPr varScale="1">
        <p:scale>
          <a:sx n="93" d="100"/>
          <a:sy n="93" d="100"/>
        </p:scale>
        <p:origin x="324" y="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0"/>
    </p:cViewPr>
  </p:sorterViewPr>
  <p:notesViewPr>
    <p:cSldViewPr snapToGrid="0"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CEAB9-CB89-4519-BF2B-9F5C7F667DEE}" type="datetimeFigureOut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71D09-51FA-4003-964A-7637B92BB8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4CF1A-C305-4BE2-B99A-60A48607DDDC}" type="datetimeFigureOut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68856-765A-4072-B5F9-BEFBDD5D9D2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9477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0113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8017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503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5352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8363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13174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7473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4599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4277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5763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1340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3459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5508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8541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0909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0381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13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3971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1259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393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68856-765A-4072-B5F9-BEFBDD5D9D2F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2709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 kern="1200" baseline="0"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5989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0" name="減算 9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587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7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2611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4261"/>
            <a:ext cx="7886700" cy="50727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9" name="減算 8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減算 9"/>
          <p:cNvSpPr/>
          <p:nvPr userDrawn="1"/>
        </p:nvSpPr>
        <p:spPr>
          <a:xfrm rot="5400000" flipV="1">
            <a:off x="107331" y="414727"/>
            <a:ext cx="887843" cy="491226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6341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（タイトル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4261"/>
            <a:ext cx="7886700" cy="50727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1" name="減算 10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733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00244" y="2333263"/>
            <a:ext cx="78867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1" name="減算 10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717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1" name="減算 10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257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3" name="減算 12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7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1" name="減算 10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926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1" name="減算 10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432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64572"/>
            <a:ext cx="2057400" cy="365125"/>
          </a:xfrm>
        </p:spPr>
        <p:txBody>
          <a:bodyPr/>
          <a:lstStyle/>
          <a:p>
            <a:fld id="{CF843C7F-2608-4443-99EC-2C5F83A6C61C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9061" y="6492875"/>
            <a:ext cx="4434939" cy="365125"/>
          </a:xfrm>
        </p:spPr>
        <p:txBody>
          <a:bodyPr/>
          <a:lstStyle/>
          <a:p>
            <a:r>
              <a:rPr kumimoji="1" lang="en-US" altLang="ja-JP" dirty="0"/>
              <a:t>Copyright© Japan Automobile Manufacturers Association, Inc.</a:t>
            </a:r>
            <a:endParaRPr kumimoji="1" lang="ja-JP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14894" y="6492876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  <p:sp>
        <p:nvSpPr>
          <p:cNvPr id="10" name="減算 9"/>
          <p:cNvSpPr/>
          <p:nvPr userDrawn="1"/>
        </p:nvSpPr>
        <p:spPr>
          <a:xfrm>
            <a:off x="-1645920" y="6401888"/>
            <a:ext cx="12444549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743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FA85D-2A8F-496B-892E-0B1FBC946F14}" type="datetime1">
              <a:rPr kumimoji="1" lang="ja-JP" altLang="en-US" smtClean="0"/>
              <a:t>2023/5/17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Copyright Japan Automobile Manufacturers Association,Inc.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28BAD-3E0A-4A15-9DC1-9A8739E3476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5" y="83806"/>
            <a:ext cx="1097236" cy="42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7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4" r:id="rId3"/>
    <p:sldLayoutId id="2147483667" r:id="rId4"/>
    <p:sldLayoutId id="2147483664" r:id="rId5"/>
    <p:sldLayoutId id="2147483665" r:id="rId6"/>
    <p:sldLayoutId id="2147483668" r:id="rId7"/>
    <p:sldLayoutId id="2147483669" r:id="rId8"/>
    <p:sldLayoutId id="2147483670" r:id="rId9"/>
    <p:sldLayoutId id="2147483671" r:id="rId10"/>
    <p:sldLayoutId id="214748367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100" dirty="0">
                <a:latin typeface="Arial" panose="020B0604020202020204" pitchFamily="34" charset="0"/>
              </a:rPr>
              <a:t>Tool User Manual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133600"/>
          </a:xfrm>
        </p:spPr>
        <p:txBody>
          <a:bodyPr>
            <a:normAutofit/>
          </a:bodyPr>
          <a:lstStyle/>
          <a:p>
            <a:endParaRPr lang="en-US" altLang="ja-JP" sz="1800" kern="1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800" kern="100" dirty="0">
                <a:latin typeface="Arial" panose="020B0604020202020204" pitchFamily="34" charset="0"/>
                <a:ea typeface="Meiryo UI" panose="020B0604030504040204" pitchFamily="50" charset="-128"/>
              </a:rPr>
              <a:t>December 2022</a:t>
            </a:r>
          </a:p>
          <a:p>
            <a:pPr>
              <a:spcBef>
                <a:spcPct val="0"/>
              </a:spcBef>
            </a:pPr>
            <a:r>
              <a:rPr lang="en-US" altLang="ja-JP" sz="1800" kern="100" dirty="0">
                <a:latin typeface="Arial" panose="020B0604020202020204" pitchFamily="34" charset="0"/>
                <a:ea typeface="Meiryo UI" panose="020B0604030504040204" pitchFamily="50" charset="-128"/>
              </a:rPr>
              <a:t>Japan Automobile Manufacturers Association (JAMA)</a:t>
            </a:r>
          </a:p>
          <a:p>
            <a:pPr>
              <a:spcBef>
                <a:spcPct val="0"/>
              </a:spcBef>
            </a:pPr>
            <a:r>
              <a:rPr lang="en-US" altLang="ja-JP" sz="1800" kern="100" dirty="0">
                <a:latin typeface="Arial" panose="020B0604020202020204" pitchFamily="34" charset="0"/>
                <a:ea typeface="Meiryo UI" panose="020B0604030504040204" pitchFamily="50" charset="-128"/>
              </a:rPr>
              <a:t>Environmental Technology &amp; Policy Committee</a:t>
            </a:r>
          </a:p>
          <a:p>
            <a:pPr>
              <a:spcBef>
                <a:spcPct val="0"/>
              </a:spcBef>
            </a:pPr>
            <a:r>
              <a:rPr lang="en-US" altLang="ja-JP" sz="1800" kern="100" dirty="0">
                <a:latin typeface="Arial" panose="020B0604020202020204" pitchFamily="34" charset="0"/>
                <a:ea typeface="Meiryo UI" panose="020B0604030504040204" pitchFamily="50" charset="-128"/>
              </a:rPr>
              <a:t>Product Chemicals Management Subcommittee</a:t>
            </a:r>
          </a:p>
          <a:p>
            <a:pPr>
              <a:spcBef>
                <a:spcPct val="0"/>
              </a:spcBef>
            </a:pPr>
            <a:r>
              <a:rPr lang="en-US" altLang="ja-JP" sz="1800" kern="100" dirty="0">
                <a:latin typeface="Arial" panose="020B0604020202020204" pitchFamily="34" charset="0"/>
                <a:ea typeface="Meiryo UI" panose="020B0604030504040204" pitchFamily="50" charset="-128"/>
              </a:rPr>
              <a:t>Management Tool Steering </a:t>
            </a:r>
            <a:r>
              <a:rPr lang="en-US" altLang="ja-JP" sz="1800" kern="100" dirty="0" err="1">
                <a:latin typeface="Arial" panose="020B0604020202020204" pitchFamily="34" charset="0"/>
                <a:ea typeface="Meiryo UI" panose="020B0604030504040204" pitchFamily="50" charset="-128"/>
              </a:rPr>
              <a:t>ExpertsGroup</a:t>
            </a:r>
            <a:endParaRPr kumimoji="1" lang="ja-JP" altLang="en-US" sz="1800" kern="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486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3. Outputting an encrypted text file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10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zh-TW" u="sng" kern="100" dirty="0">
                <a:latin typeface="Arial" panose="020B0604020202020204" pitchFamily="34" charset="0"/>
              </a:rPr>
              <a:t>Overall flow and file relationship diagram</a:t>
            </a:r>
          </a:p>
          <a:p>
            <a:pPr marL="0" indent="0">
              <a:buNone/>
            </a:pPr>
            <a:endParaRPr lang="ja-JP" altLang="en-US" u="sng" kern="100" dirty="0">
              <a:latin typeface="Arial" panose="020B0604020202020204" pitchFamily="34" charset="0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00702D6-A26E-D871-C0EB-64A2DA10139F}"/>
              </a:ext>
            </a:extLst>
          </p:cNvPr>
          <p:cNvGrpSpPr/>
          <p:nvPr/>
        </p:nvGrpSpPr>
        <p:grpSpPr>
          <a:xfrm>
            <a:off x="774984" y="2369450"/>
            <a:ext cx="1996059" cy="977634"/>
            <a:chOff x="1052085" y="4415455"/>
            <a:chExt cx="1996059" cy="977634"/>
          </a:xfrm>
        </p:grpSpPr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C7CCA313-B85E-52D6-B458-7DA68737DA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994" y="4415455"/>
              <a:ext cx="661024" cy="689945"/>
            </a:xfrm>
            <a:prstGeom prst="rect">
              <a:avLst/>
            </a:prstGeom>
          </p:spPr>
        </p:pic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0AB33F6C-F589-8440-C750-0925B0F4C28F}"/>
                </a:ext>
              </a:extLst>
            </p:cNvPr>
            <p:cNvSpPr txBox="1"/>
            <p:nvPr/>
          </p:nvSpPr>
          <p:spPr>
            <a:xfrm>
              <a:off x="1052085" y="5085312"/>
              <a:ext cx="1996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Self-assessment sheet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5BC4FB6-5E6B-524C-A5D5-D3CA0D88BC70}"/>
              </a:ext>
            </a:extLst>
          </p:cNvPr>
          <p:cNvGrpSpPr/>
          <p:nvPr/>
        </p:nvGrpSpPr>
        <p:grpSpPr>
          <a:xfrm>
            <a:off x="4959150" y="2369600"/>
            <a:ext cx="1183529" cy="951574"/>
            <a:chOff x="3500294" y="5149040"/>
            <a:chExt cx="1183529" cy="951574"/>
          </a:xfrm>
        </p:grpSpPr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27310D02-6B5E-75A5-AAE6-D6065614C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737" y="5149040"/>
              <a:ext cx="661024" cy="689945"/>
            </a:xfrm>
            <a:prstGeom prst="rect">
              <a:avLst/>
            </a:prstGeom>
          </p:spPr>
        </p:pic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D345DE3-A989-EBA7-EF32-EE6977438828}"/>
                </a:ext>
              </a:extLst>
            </p:cNvPr>
            <p:cNvSpPr txBox="1"/>
            <p:nvPr/>
          </p:nvSpPr>
          <p:spPr>
            <a:xfrm>
              <a:off x="3500294" y="5792837"/>
              <a:ext cx="1183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</a:rPr>
                <a:t>Analysis tool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BD08D302-93ED-0F5D-A4D8-8DDFFE4C758A}"/>
              </a:ext>
            </a:extLst>
          </p:cNvPr>
          <p:cNvCxnSpPr/>
          <p:nvPr/>
        </p:nvCxnSpPr>
        <p:spPr>
          <a:xfrm>
            <a:off x="1756206" y="3433163"/>
            <a:ext cx="1105155" cy="10250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474B66E-71A2-B319-0037-B35769E7709D}"/>
              </a:ext>
            </a:extLst>
          </p:cNvPr>
          <p:cNvSpPr txBox="1"/>
          <p:nvPr/>
        </p:nvSpPr>
        <p:spPr>
          <a:xfrm>
            <a:off x="627927" y="1967218"/>
            <a:ext cx="233711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kern="100" dirty="0">
                <a:latin typeface="Arial" panose="020B0604020202020204" pitchFamily="34" charset="0"/>
              </a:rPr>
              <a:t>1.</a:t>
            </a:r>
            <a:r>
              <a:rPr kumimoji="1" lang="ja-JP" altLang="en-US" sz="16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600" kern="100" dirty="0">
                <a:latin typeface="Arial" panose="020B0604020202020204" pitchFamily="34" charset="0"/>
              </a:rPr>
              <a:t>Inputting information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E63E907F-4D2D-9DBA-C376-0877AC63940D}"/>
              </a:ext>
            </a:extLst>
          </p:cNvPr>
          <p:cNvCxnSpPr/>
          <p:nvPr/>
        </p:nvCxnSpPr>
        <p:spPr>
          <a:xfrm flipV="1">
            <a:off x="3889489" y="3468952"/>
            <a:ext cx="1144329" cy="111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660BE60-C59C-23B5-56CE-1D47FF696210}"/>
              </a:ext>
            </a:extLst>
          </p:cNvPr>
          <p:cNvGrpSpPr/>
          <p:nvPr/>
        </p:nvGrpSpPr>
        <p:grpSpPr>
          <a:xfrm>
            <a:off x="2939807" y="4695492"/>
            <a:ext cx="840798" cy="1293104"/>
            <a:chOff x="4501381" y="4815764"/>
            <a:chExt cx="840798" cy="1293104"/>
          </a:xfrm>
        </p:grpSpPr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876B478A-C2FB-0866-6196-1B24E1A6A15A}"/>
                </a:ext>
              </a:extLst>
            </p:cNvPr>
            <p:cNvSpPr txBox="1"/>
            <p:nvPr/>
          </p:nvSpPr>
          <p:spPr>
            <a:xfrm>
              <a:off x="4520308" y="5801091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Storage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BEB39BB9-330D-7533-FBBF-ED62AFCF9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1381" y="4815764"/>
              <a:ext cx="840798" cy="1031494"/>
            </a:xfrm>
            <a:prstGeom prst="rect">
              <a:avLst/>
            </a:prstGeom>
          </p:spPr>
        </p:pic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1BD2E8B-E561-BF74-37FC-4FF540D2ED74}"/>
              </a:ext>
            </a:extLst>
          </p:cNvPr>
          <p:cNvSpPr txBox="1"/>
          <p:nvPr/>
        </p:nvSpPr>
        <p:spPr>
          <a:xfrm>
            <a:off x="4948093" y="1957157"/>
            <a:ext cx="116397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kern="100" dirty="0">
                <a:latin typeface="Arial" panose="020B0604020202020204" pitchFamily="34" charset="0"/>
              </a:rPr>
              <a:t>4. Analysis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D8BAA645-CAE5-0108-F6BA-EB837BE794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093" y="3648763"/>
            <a:ext cx="2042337" cy="676715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8BFDDDCF-BD2C-8BCF-722F-1073CA5F6D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4735" y="3663507"/>
            <a:ext cx="2054530" cy="676715"/>
          </a:xfrm>
          <a:prstGeom prst="rect">
            <a:avLst/>
          </a:prstGeom>
        </p:spPr>
      </p:pic>
      <p:sp>
        <p:nvSpPr>
          <p:cNvPr id="62" name="角丸四角形 5">
            <a:extLst>
              <a:ext uri="{FF2B5EF4-FFF2-40B4-BE49-F238E27FC236}">
                <a16:creationId xmlns:a16="http://schemas.microsoft.com/office/drawing/2014/main" id="{593AE5EC-E230-0217-C1FA-5FD4F06A5F99}"/>
              </a:ext>
            </a:extLst>
          </p:cNvPr>
          <p:cNvSpPr/>
          <p:nvPr/>
        </p:nvSpPr>
        <p:spPr>
          <a:xfrm>
            <a:off x="733426" y="2350440"/>
            <a:ext cx="2712626" cy="2002485"/>
          </a:xfrm>
          <a:prstGeom prst="roundRect">
            <a:avLst>
              <a:gd name="adj" fmla="val 11435"/>
            </a:avLst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2CAAA684-9141-180F-3DB4-DFF35A27CE67}"/>
              </a:ext>
            </a:extLst>
          </p:cNvPr>
          <p:cNvGrpSpPr/>
          <p:nvPr/>
        </p:nvGrpSpPr>
        <p:grpSpPr>
          <a:xfrm>
            <a:off x="7433252" y="4691764"/>
            <a:ext cx="777363" cy="1243805"/>
            <a:chOff x="7109717" y="4171163"/>
            <a:chExt cx="777363" cy="1243805"/>
          </a:xfrm>
        </p:grpSpPr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B793B461-4C7B-CE8A-263B-5BC88DBB5F3B}"/>
                </a:ext>
              </a:extLst>
            </p:cNvPr>
            <p:cNvSpPr txBox="1"/>
            <p:nvPr/>
          </p:nvSpPr>
          <p:spPr>
            <a:xfrm>
              <a:off x="7131118" y="5107191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Output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65" name="図 64">
              <a:extLst>
                <a:ext uri="{FF2B5EF4-FFF2-40B4-BE49-F238E27FC236}">
                  <a16:creationId xmlns:a16="http://schemas.microsoft.com/office/drawing/2014/main" id="{AED95063-597A-5AA5-A2D0-B484C84C0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09717" y="4171163"/>
              <a:ext cx="777363" cy="974725"/>
            </a:xfrm>
            <a:prstGeom prst="rect">
              <a:avLst/>
            </a:prstGeom>
          </p:spPr>
        </p:pic>
      </p:grp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B33BEB28-AFE9-5A09-DB70-1C714BA14CCA}"/>
              </a:ext>
            </a:extLst>
          </p:cNvPr>
          <p:cNvCxnSpPr/>
          <p:nvPr/>
        </p:nvCxnSpPr>
        <p:spPr>
          <a:xfrm>
            <a:off x="6291942" y="3347085"/>
            <a:ext cx="1141310" cy="1280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7" name="図 66">
            <a:extLst>
              <a:ext uri="{FF2B5EF4-FFF2-40B4-BE49-F238E27FC236}">
                <a16:creationId xmlns:a16="http://schemas.microsoft.com/office/drawing/2014/main" id="{3204864B-1211-BF0B-8F69-9951E11074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521" y="3663507"/>
            <a:ext cx="216426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88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599" y="4099856"/>
            <a:ext cx="4754875" cy="220307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929" y="1632508"/>
            <a:ext cx="6621889" cy="236368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3. Outputting an encrypted text file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11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Loading an encrypted text file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3463681" y="2774374"/>
            <a:ext cx="554138" cy="22656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0" name="角丸四角形 9"/>
          <p:cNvSpPr/>
          <p:nvPr/>
        </p:nvSpPr>
        <p:spPr>
          <a:xfrm>
            <a:off x="6445297" y="1943876"/>
            <a:ext cx="914355" cy="35073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1163082" y="2357745"/>
            <a:ext cx="1867231" cy="591128"/>
          </a:xfrm>
          <a:prstGeom prst="wedgeRectCallout">
            <a:avLst>
              <a:gd name="adj1" fmla="val 73186"/>
              <a:gd name="adj2" fmla="val 312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269875"/>
            <a:r>
              <a:rPr kumimoji="1" lang="en-US" altLang="ja-JP" sz="1200" kern="100" dirty="0">
                <a:latin typeface="Arial" panose="020B0604020202020204" pitchFamily="34" charset="0"/>
              </a:rPr>
              <a:t>(1)	Check the supplier code.</a:t>
            </a:r>
          </a:p>
        </p:txBody>
      </p:sp>
      <p:sp>
        <p:nvSpPr>
          <p:cNvPr id="12" name="四角形吹き出し 11"/>
          <p:cNvSpPr/>
          <p:nvPr/>
        </p:nvSpPr>
        <p:spPr>
          <a:xfrm>
            <a:off x="5059299" y="2653309"/>
            <a:ext cx="1867231" cy="591128"/>
          </a:xfrm>
          <a:prstGeom prst="wedgeRectCallout">
            <a:avLst>
              <a:gd name="adj1" fmla="val 32624"/>
              <a:gd name="adj2" fmla="val -12342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09575" indent="-269875"/>
            <a:r>
              <a:rPr kumimoji="1" lang="en-US" altLang="ja-JP" sz="1200" kern="100" dirty="0">
                <a:latin typeface="Arial" panose="020B0604020202020204" pitchFamily="34" charset="0"/>
              </a:rPr>
              <a:t>(2)	Click the Output button.</a:t>
            </a:r>
            <a:endParaRPr kumimoji="1" lang="ja-JP" altLang="en-US" sz="1200" kern="100" dirty="0">
              <a:latin typeface="Arial" panose="020B0604020202020204" pitchFamily="34" charset="0"/>
            </a:endParaRPr>
          </a:p>
        </p:txBody>
      </p:sp>
      <p:sp>
        <p:nvSpPr>
          <p:cNvPr id="13" name="四角形吹き出し 12"/>
          <p:cNvSpPr/>
          <p:nvPr/>
        </p:nvSpPr>
        <p:spPr>
          <a:xfrm>
            <a:off x="6627916" y="5003596"/>
            <a:ext cx="2116034" cy="591128"/>
          </a:xfrm>
          <a:prstGeom prst="wedgeRectCallout">
            <a:avLst>
              <a:gd name="adj1" fmla="val -60371"/>
              <a:gd name="adj2" fmla="val 12813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9875" indent="-269875" algn="ctr"/>
            <a:r>
              <a:rPr kumimoji="1" lang="en-US" altLang="ja-JP" sz="1200" kern="100" dirty="0">
                <a:latin typeface="Arial" panose="020B0604020202020204" pitchFamily="34" charset="0"/>
              </a:rPr>
              <a:t>(4) Click the Save button.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689725" y="5496955"/>
            <a:ext cx="847801" cy="21111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6" name="四角形吹き出し 15"/>
          <p:cNvSpPr/>
          <p:nvPr/>
        </p:nvSpPr>
        <p:spPr>
          <a:xfrm>
            <a:off x="231530" y="5007491"/>
            <a:ext cx="2067169" cy="591128"/>
          </a:xfrm>
          <a:prstGeom prst="wedgeRectCallout">
            <a:avLst>
              <a:gd name="adj1" fmla="val 80606"/>
              <a:gd name="adj2" fmla="val 4688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9875" indent="-269875" algn="ctr"/>
            <a:r>
              <a:rPr kumimoji="1" lang="en-US" altLang="ja-JP" sz="1200" kern="100" dirty="0">
                <a:latin typeface="Arial" panose="020B0604020202020204" pitchFamily="34" charset="0"/>
              </a:rPr>
              <a:t>(3) Enter the file name.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5763491" y="6071987"/>
            <a:ext cx="629267" cy="16255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</p:spTree>
    <p:extLst>
      <p:ext uri="{BB962C8B-B14F-4D97-AF65-F5344CB8AC3E}">
        <p14:creationId xmlns:p14="http://schemas.microsoft.com/office/powerpoint/2010/main" val="2230738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4. Decrypting and importing a text file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12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zh-TW" u="sng" kern="100" dirty="0">
                <a:latin typeface="Arial" panose="020B0604020202020204" pitchFamily="34" charset="0"/>
              </a:rPr>
              <a:t>Overall flow and file relationship diagram</a:t>
            </a:r>
          </a:p>
          <a:p>
            <a:pPr marL="0" indent="0">
              <a:buNone/>
            </a:pPr>
            <a:endParaRPr lang="ja-JP" altLang="en-US" u="sng" kern="100" dirty="0">
              <a:latin typeface="Arial" panose="020B0604020202020204" pitchFamily="34" charset="0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96C8665-FF34-9D10-EAD1-F0E3AD4B2FDC}"/>
              </a:ext>
            </a:extLst>
          </p:cNvPr>
          <p:cNvGrpSpPr/>
          <p:nvPr/>
        </p:nvGrpSpPr>
        <p:grpSpPr>
          <a:xfrm>
            <a:off x="774984" y="2369450"/>
            <a:ext cx="1996059" cy="977634"/>
            <a:chOff x="1052085" y="4415455"/>
            <a:chExt cx="1996059" cy="977634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DC5C457E-7171-2A90-CABF-2A918C847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994" y="4415455"/>
              <a:ext cx="661024" cy="689945"/>
            </a:xfrm>
            <a:prstGeom prst="rect">
              <a:avLst/>
            </a:prstGeom>
          </p:spPr>
        </p:pic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755FFA2-6CB5-B05E-CC03-32D693628E43}"/>
                </a:ext>
              </a:extLst>
            </p:cNvPr>
            <p:cNvSpPr txBox="1"/>
            <p:nvPr/>
          </p:nvSpPr>
          <p:spPr>
            <a:xfrm>
              <a:off x="1052085" y="5085312"/>
              <a:ext cx="1996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Self-assessment sheet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51D2B48-E51F-D19E-1D67-7BF99002549C}"/>
              </a:ext>
            </a:extLst>
          </p:cNvPr>
          <p:cNvGrpSpPr/>
          <p:nvPr/>
        </p:nvGrpSpPr>
        <p:grpSpPr>
          <a:xfrm>
            <a:off x="4959150" y="2369600"/>
            <a:ext cx="1183529" cy="951574"/>
            <a:chOff x="3500294" y="5149040"/>
            <a:chExt cx="1183529" cy="951574"/>
          </a:xfrm>
        </p:grpSpPr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F5AD7285-BB87-5E1A-0A96-4372DD409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737" y="5149040"/>
              <a:ext cx="661024" cy="689945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86CE55B9-D07A-FB4B-DDEF-87047CACBC31}"/>
                </a:ext>
              </a:extLst>
            </p:cNvPr>
            <p:cNvSpPr txBox="1"/>
            <p:nvPr/>
          </p:nvSpPr>
          <p:spPr>
            <a:xfrm>
              <a:off x="3500294" y="5792837"/>
              <a:ext cx="1183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</a:rPr>
                <a:t>Analysis tool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8436619-D691-63FD-C4CD-364FE34A1588}"/>
              </a:ext>
            </a:extLst>
          </p:cNvPr>
          <p:cNvCxnSpPr/>
          <p:nvPr/>
        </p:nvCxnSpPr>
        <p:spPr>
          <a:xfrm>
            <a:off x="1756206" y="3433163"/>
            <a:ext cx="1105155" cy="10250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7D90423-8E38-0CBA-131D-6EED8A87B029}"/>
              </a:ext>
            </a:extLst>
          </p:cNvPr>
          <p:cNvSpPr txBox="1"/>
          <p:nvPr/>
        </p:nvSpPr>
        <p:spPr>
          <a:xfrm>
            <a:off x="627927" y="1967218"/>
            <a:ext cx="233711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kern="100" dirty="0">
                <a:latin typeface="Arial" panose="020B0604020202020204" pitchFamily="34" charset="0"/>
              </a:rPr>
              <a:t>1.</a:t>
            </a:r>
            <a:r>
              <a:rPr kumimoji="1" lang="ja-JP" altLang="en-US" sz="16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600" kern="100" dirty="0">
                <a:latin typeface="Arial" panose="020B0604020202020204" pitchFamily="34" charset="0"/>
              </a:rPr>
              <a:t>Inputting information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572DFB46-3B5E-6F3C-A0AE-949F98187C29}"/>
              </a:ext>
            </a:extLst>
          </p:cNvPr>
          <p:cNvCxnSpPr/>
          <p:nvPr/>
        </p:nvCxnSpPr>
        <p:spPr>
          <a:xfrm flipV="1">
            <a:off x="3889489" y="3468952"/>
            <a:ext cx="1144329" cy="111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1568FE4-C3A3-0D6D-9A24-D0790EA83E05}"/>
              </a:ext>
            </a:extLst>
          </p:cNvPr>
          <p:cNvGrpSpPr/>
          <p:nvPr/>
        </p:nvGrpSpPr>
        <p:grpSpPr>
          <a:xfrm>
            <a:off x="7433252" y="4691764"/>
            <a:ext cx="777363" cy="1243805"/>
            <a:chOff x="7109717" y="4171163"/>
            <a:chExt cx="777363" cy="1243805"/>
          </a:xfrm>
        </p:grpSpPr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E8AE956E-79EA-05C8-967E-3BEBDC91196D}"/>
                </a:ext>
              </a:extLst>
            </p:cNvPr>
            <p:cNvSpPr txBox="1"/>
            <p:nvPr/>
          </p:nvSpPr>
          <p:spPr>
            <a:xfrm>
              <a:off x="7131118" y="5107191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Output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47B00432-C19F-E90E-E6E5-9DAA2D0A7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9717" y="4171163"/>
              <a:ext cx="777363" cy="974725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18A52F12-ABC0-9CD0-33A5-5AECDF231749}"/>
              </a:ext>
            </a:extLst>
          </p:cNvPr>
          <p:cNvGrpSpPr/>
          <p:nvPr/>
        </p:nvGrpSpPr>
        <p:grpSpPr>
          <a:xfrm>
            <a:off x="2939807" y="4695492"/>
            <a:ext cx="840798" cy="1293104"/>
            <a:chOff x="4501381" y="4815764"/>
            <a:chExt cx="840798" cy="1293104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BF709993-0411-94EA-158B-BC506EB7F1DC}"/>
                </a:ext>
              </a:extLst>
            </p:cNvPr>
            <p:cNvSpPr txBox="1"/>
            <p:nvPr/>
          </p:nvSpPr>
          <p:spPr>
            <a:xfrm>
              <a:off x="4520308" y="5801091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Storage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251445AF-7D3B-3A1B-ACF2-CAAAD8348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1381" y="4815764"/>
              <a:ext cx="840798" cy="1031494"/>
            </a:xfrm>
            <a:prstGeom prst="rect">
              <a:avLst/>
            </a:prstGeom>
          </p:spPr>
        </p:pic>
      </p:grp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7E899858-5FD9-0A48-BCCD-4E35ED7A2CF3}"/>
              </a:ext>
            </a:extLst>
          </p:cNvPr>
          <p:cNvCxnSpPr/>
          <p:nvPr/>
        </p:nvCxnSpPr>
        <p:spPr>
          <a:xfrm>
            <a:off x="6291942" y="3347085"/>
            <a:ext cx="1141310" cy="1280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0EBFACC-7CD4-E33D-9199-40CA4A162BFC}"/>
              </a:ext>
            </a:extLst>
          </p:cNvPr>
          <p:cNvSpPr txBox="1"/>
          <p:nvPr/>
        </p:nvSpPr>
        <p:spPr>
          <a:xfrm>
            <a:off x="4948093" y="1957157"/>
            <a:ext cx="116397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kern="100" dirty="0">
                <a:latin typeface="Arial" panose="020B0604020202020204" pitchFamily="34" charset="0"/>
              </a:rPr>
              <a:t>4. Analysis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1B5DE8BC-AAAA-ED27-87A5-028DB33A31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093" y="3648763"/>
            <a:ext cx="2042337" cy="676715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6F0C408D-7079-390C-1477-CBC6C11771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735" y="3663507"/>
            <a:ext cx="2054530" cy="676715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73CDBD03-0EBC-AF55-A520-FA81A801F3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521" y="3663507"/>
            <a:ext cx="2164268" cy="676715"/>
          </a:xfrm>
          <a:prstGeom prst="rect">
            <a:avLst/>
          </a:prstGeom>
        </p:spPr>
      </p:pic>
      <p:sp>
        <p:nvSpPr>
          <p:cNvPr id="47" name="角丸四角形 5">
            <a:extLst>
              <a:ext uri="{FF2B5EF4-FFF2-40B4-BE49-F238E27FC236}">
                <a16:creationId xmlns:a16="http://schemas.microsoft.com/office/drawing/2014/main" id="{45983EC1-7CB1-119F-AEB0-6A1CA2A1EA16}"/>
              </a:ext>
            </a:extLst>
          </p:cNvPr>
          <p:cNvSpPr/>
          <p:nvPr/>
        </p:nvSpPr>
        <p:spPr>
          <a:xfrm>
            <a:off x="3526242" y="2353716"/>
            <a:ext cx="2617383" cy="208016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</p:spTree>
    <p:extLst>
      <p:ext uri="{BB962C8B-B14F-4D97-AF65-F5344CB8AC3E}">
        <p14:creationId xmlns:p14="http://schemas.microsoft.com/office/powerpoint/2010/main" val="19790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907" y="1791851"/>
            <a:ext cx="6488803" cy="4377026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2995715" y="2961449"/>
            <a:ext cx="3426691" cy="15858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4. Decrypting and importing a text file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13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Setting a decryption code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3158881" y="5902036"/>
            <a:ext cx="988246" cy="26684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0" name="四角形吹き出し 19"/>
          <p:cNvSpPr/>
          <p:nvPr/>
        </p:nvSpPr>
        <p:spPr>
          <a:xfrm>
            <a:off x="4572000" y="4787575"/>
            <a:ext cx="2106099" cy="591128"/>
          </a:xfrm>
          <a:prstGeom prst="wedgeRectCallout">
            <a:avLst>
              <a:gd name="adj1" fmla="val -82062"/>
              <a:gd name="adj2" fmla="val 13438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47675" indent="-357188"/>
            <a:r>
              <a:rPr kumimoji="1" lang="en-US" altLang="ja-JP" sz="1400" kern="100" dirty="0">
                <a:latin typeface="Arial" panose="020B0604020202020204" pitchFamily="34" charset="0"/>
              </a:rPr>
              <a:t>(1)	Select the “import codes” sheet.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1136117" y="2309090"/>
            <a:ext cx="988246" cy="344516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2" name="四角形吹き出し 21"/>
          <p:cNvSpPr/>
          <p:nvPr/>
        </p:nvSpPr>
        <p:spPr>
          <a:xfrm>
            <a:off x="2419411" y="1828801"/>
            <a:ext cx="3587794" cy="1100667"/>
          </a:xfrm>
          <a:prstGeom prst="wedgeRectCallout">
            <a:avLst>
              <a:gd name="adj1" fmla="val -60535"/>
              <a:gd name="adj2" fmla="val 82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57188" indent="-357188"/>
            <a:r>
              <a:rPr kumimoji="1" lang="en-US" altLang="ja-JP" sz="1400" kern="100" dirty="0">
                <a:latin typeface="Arial" panose="020B0604020202020204" pitchFamily="34" charset="0"/>
              </a:rPr>
              <a:t>(2)	List the supplier codes to be imported from the encrypted text file in the Storage folder.</a:t>
            </a:r>
          </a:p>
          <a:p>
            <a:pPr marL="347663" indent="-119063"/>
            <a:r>
              <a:rPr kumimoji="1" lang="en-US" altLang="ja-JP" sz="1400" kern="100" dirty="0">
                <a:latin typeface="Arial" panose="020B0604020202020204" pitchFamily="34" charset="0"/>
              </a:rPr>
              <a:t>*</a:t>
            </a:r>
            <a:r>
              <a:rPr kumimoji="1" lang="ja-JP" altLang="en-US" sz="14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400" kern="100" dirty="0">
                <a:latin typeface="Arial" panose="020B0604020202020204" pitchFamily="34" charset="0"/>
              </a:rPr>
              <a:t>The text file containing the supplier codes is not necessary here.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3749131" y="3342561"/>
            <a:ext cx="1376218" cy="905164"/>
          </a:xfrm>
          <a:prstGeom prst="roundRect">
            <a:avLst/>
          </a:prstGeom>
          <a:noFill/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2" name="角丸四角形 11"/>
          <p:cNvSpPr/>
          <p:nvPr/>
        </p:nvSpPr>
        <p:spPr>
          <a:xfrm>
            <a:off x="4348842" y="3400539"/>
            <a:ext cx="1376218" cy="905164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1896" y="3061990"/>
            <a:ext cx="20233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kern="100" dirty="0">
                <a:latin typeface="Arial" panose="020B0604020202020204" pitchFamily="34" charset="0"/>
              </a:rPr>
              <a:t>Text file in the Storage folder</a:t>
            </a:r>
            <a:endParaRPr kumimoji="1" lang="ja-JP" altLang="en-US" sz="1100" kern="100" dirty="0">
              <a:latin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51400" y="4285882"/>
            <a:ext cx="173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kern="100" dirty="0">
                <a:latin typeface="Arial" panose="020B0604020202020204" pitchFamily="34" charset="0"/>
              </a:rPr>
              <a:t>Codes to be imported</a:t>
            </a:r>
            <a:endParaRPr kumimoji="1" lang="ja-JP" altLang="en-US" sz="1100" kern="100" dirty="0">
              <a:latin typeface="Arial" panose="020B0604020202020204" pitchFamily="34" charset="0"/>
            </a:endParaRPr>
          </a:p>
        </p:txBody>
      </p:sp>
      <p:sp>
        <p:nvSpPr>
          <p:cNvPr id="7" name="フリーフォーム 6"/>
          <p:cNvSpPr/>
          <p:nvPr/>
        </p:nvSpPr>
        <p:spPr>
          <a:xfrm>
            <a:off x="4344224" y="3395558"/>
            <a:ext cx="775855" cy="822037"/>
          </a:xfrm>
          <a:custGeom>
            <a:avLst/>
            <a:gdLst>
              <a:gd name="connsiteX0" fmla="*/ 748146 w 775855"/>
              <a:gd name="connsiteY0" fmla="*/ 36946 h 822037"/>
              <a:gd name="connsiteX1" fmla="*/ 775855 w 775855"/>
              <a:gd name="connsiteY1" fmla="*/ 748146 h 822037"/>
              <a:gd name="connsiteX2" fmla="*/ 692728 w 775855"/>
              <a:gd name="connsiteY2" fmla="*/ 822037 h 822037"/>
              <a:gd name="connsiteX3" fmla="*/ 83128 w 775855"/>
              <a:gd name="connsiteY3" fmla="*/ 822037 h 822037"/>
              <a:gd name="connsiteX4" fmla="*/ 9237 w 775855"/>
              <a:gd name="connsiteY4" fmla="*/ 785091 h 822037"/>
              <a:gd name="connsiteX5" fmla="*/ 0 w 775855"/>
              <a:gd name="connsiteY5" fmla="*/ 129309 h 822037"/>
              <a:gd name="connsiteX6" fmla="*/ 129309 w 775855"/>
              <a:gd name="connsiteY6" fmla="*/ 0 h 822037"/>
              <a:gd name="connsiteX7" fmla="*/ 748146 w 775855"/>
              <a:gd name="connsiteY7" fmla="*/ 36946 h 82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855" h="822037">
                <a:moveTo>
                  <a:pt x="748146" y="36946"/>
                </a:moveTo>
                <a:lnTo>
                  <a:pt x="775855" y="748146"/>
                </a:lnTo>
                <a:lnTo>
                  <a:pt x="692728" y="822037"/>
                </a:lnTo>
                <a:lnTo>
                  <a:pt x="83128" y="822037"/>
                </a:lnTo>
                <a:lnTo>
                  <a:pt x="9237" y="785091"/>
                </a:lnTo>
                <a:lnTo>
                  <a:pt x="0" y="129309"/>
                </a:lnTo>
                <a:lnTo>
                  <a:pt x="129309" y="0"/>
                </a:lnTo>
                <a:lnTo>
                  <a:pt x="748146" y="36946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kern="100" dirty="0">
                <a:latin typeface="Arial" panose="020B0604020202020204" pitchFamily="34" charset="0"/>
              </a:rPr>
              <a:t>Import and analyze</a:t>
            </a:r>
            <a:endParaRPr kumimoji="1" lang="ja-JP" altLang="en-US" sz="1200" kern="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90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11" y="1792855"/>
            <a:ext cx="7480919" cy="386753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4. Decrypting and importing a text file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14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Importing a text file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1051331" y="5411009"/>
            <a:ext cx="1604378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3" name="四角形吹き出し 22"/>
          <p:cNvSpPr/>
          <p:nvPr/>
        </p:nvSpPr>
        <p:spPr>
          <a:xfrm>
            <a:off x="280856" y="4347779"/>
            <a:ext cx="2106099" cy="591128"/>
          </a:xfrm>
          <a:prstGeom prst="wedgeRectCallout">
            <a:avLst>
              <a:gd name="adj1" fmla="val 23629"/>
              <a:gd name="adj2" fmla="val 129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85763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(1)	Select the “Specify FY &amp; file import” sheet.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1333906" y="2207490"/>
            <a:ext cx="869109" cy="46182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5" name="四角形吹き出し 24"/>
          <p:cNvSpPr/>
          <p:nvPr/>
        </p:nvSpPr>
        <p:spPr>
          <a:xfrm>
            <a:off x="231530" y="2822635"/>
            <a:ext cx="1971485" cy="421638"/>
          </a:xfrm>
          <a:prstGeom prst="wedgeRectCallout">
            <a:avLst>
              <a:gd name="adj1" fmla="val 20515"/>
              <a:gd name="adj2" fmla="val -12105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(2)	Enter the fiscal year in the YY format.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2386955" y="2207490"/>
            <a:ext cx="1533235" cy="73890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7" name="四角形吹き出し 26"/>
          <p:cNvSpPr/>
          <p:nvPr/>
        </p:nvSpPr>
        <p:spPr>
          <a:xfrm>
            <a:off x="4276644" y="2822635"/>
            <a:ext cx="2498805" cy="347912"/>
          </a:xfrm>
          <a:prstGeom prst="wedgeRectCallout">
            <a:avLst>
              <a:gd name="adj1" fmla="val -74590"/>
              <a:gd name="adj2" fmla="val -865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kern="100" dirty="0">
                <a:latin typeface="Arial" panose="020B0604020202020204" pitchFamily="34" charset="0"/>
              </a:rPr>
              <a:t>(3) Click the Import button.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6166" y="3668718"/>
            <a:ext cx="6264710" cy="2547071"/>
          </a:xfrm>
          <a:prstGeom prst="rect">
            <a:avLst/>
          </a:prstGeom>
        </p:spPr>
      </p:pic>
      <p:sp>
        <p:nvSpPr>
          <p:cNvPr id="28" name="角丸四角形 27"/>
          <p:cNvSpPr/>
          <p:nvPr/>
        </p:nvSpPr>
        <p:spPr>
          <a:xfrm>
            <a:off x="5859727" y="4222672"/>
            <a:ext cx="869109" cy="79443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29" name="四角形吹き出し 28"/>
          <p:cNvSpPr/>
          <p:nvPr/>
        </p:nvSpPr>
        <p:spPr>
          <a:xfrm>
            <a:off x="6952417" y="4453582"/>
            <a:ext cx="1971485" cy="347912"/>
          </a:xfrm>
          <a:prstGeom prst="wedgeRectCallout">
            <a:avLst>
              <a:gd name="adj1" fmla="val -63815"/>
              <a:gd name="adj2" fmla="val -690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 algn="ctr"/>
            <a:r>
              <a:rPr kumimoji="1" lang="en-US" altLang="ja-JP" sz="1300" kern="100" dirty="0">
                <a:latin typeface="Arial" panose="020B0604020202020204" pitchFamily="34" charset="0"/>
              </a:rPr>
              <a:t>(4) Click the OK button.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4899146" y="6031344"/>
            <a:ext cx="559546" cy="22321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32" name="角丸四角形 31"/>
          <p:cNvSpPr/>
          <p:nvPr/>
        </p:nvSpPr>
        <p:spPr>
          <a:xfrm>
            <a:off x="5928521" y="6019509"/>
            <a:ext cx="559546" cy="22321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33" name="角丸四角形 32"/>
          <p:cNvSpPr/>
          <p:nvPr/>
        </p:nvSpPr>
        <p:spPr>
          <a:xfrm>
            <a:off x="6897278" y="6019509"/>
            <a:ext cx="720269" cy="22321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34" name="四角形吹き出し 33"/>
          <p:cNvSpPr/>
          <p:nvPr/>
        </p:nvSpPr>
        <p:spPr>
          <a:xfrm>
            <a:off x="5038210" y="5046410"/>
            <a:ext cx="3885692" cy="891067"/>
          </a:xfrm>
          <a:prstGeom prst="wedgeRectCallout">
            <a:avLst>
              <a:gd name="adj1" fmla="val -14680"/>
              <a:gd name="adj2" fmla="val 5838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(5)	Check that the following sheets are created</a:t>
            </a:r>
          </a:p>
          <a:p>
            <a:pPr marL="90488"/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-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[FY]_database</a:t>
            </a:r>
          </a:p>
          <a:p>
            <a:pPr marL="266700" indent="-176213"/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-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[FY]_B question result</a:t>
            </a:r>
          </a:p>
          <a:p>
            <a:pPr marL="266700" indent="-176213"/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-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[FY]_answer list</a:t>
            </a:r>
          </a:p>
        </p:txBody>
      </p:sp>
    </p:spTree>
    <p:extLst>
      <p:ext uri="{BB962C8B-B14F-4D97-AF65-F5344CB8AC3E}">
        <p14:creationId xmlns:p14="http://schemas.microsoft.com/office/powerpoint/2010/main" val="1035022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5. Analysis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15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zh-TW" u="sng" kern="100" dirty="0">
                <a:latin typeface="Arial" panose="020B0604020202020204" pitchFamily="34" charset="0"/>
              </a:rPr>
              <a:t>Overall flow and file relationship diagram</a:t>
            </a:r>
          </a:p>
          <a:p>
            <a:pPr marL="0" indent="0">
              <a:buNone/>
            </a:pPr>
            <a:endParaRPr lang="ja-JP" altLang="en-US" u="sng" kern="100" dirty="0">
              <a:latin typeface="Arial" panose="020B0604020202020204" pitchFamily="34" charset="0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5CAFBB6-B1F1-41B2-0835-A5E1A3564312}"/>
              </a:ext>
            </a:extLst>
          </p:cNvPr>
          <p:cNvGrpSpPr/>
          <p:nvPr/>
        </p:nvGrpSpPr>
        <p:grpSpPr>
          <a:xfrm>
            <a:off x="774984" y="2369450"/>
            <a:ext cx="1996059" cy="977634"/>
            <a:chOff x="1052085" y="4415455"/>
            <a:chExt cx="1996059" cy="977634"/>
          </a:xfrm>
        </p:grpSpPr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ED9B7760-0CDA-3CA6-5EB7-D6CF622B4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994" y="4415455"/>
              <a:ext cx="661024" cy="689945"/>
            </a:xfrm>
            <a:prstGeom prst="rect">
              <a:avLst/>
            </a:prstGeom>
          </p:spPr>
        </p:pic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F20F4016-7E36-A0C6-1A46-8E6404EDF4B0}"/>
                </a:ext>
              </a:extLst>
            </p:cNvPr>
            <p:cNvSpPr txBox="1"/>
            <p:nvPr/>
          </p:nvSpPr>
          <p:spPr>
            <a:xfrm>
              <a:off x="1052085" y="5085312"/>
              <a:ext cx="1996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Self-assessment sheet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463059C-91C6-2CEC-E8EA-745F6B952CD4}"/>
              </a:ext>
            </a:extLst>
          </p:cNvPr>
          <p:cNvGrpSpPr/>
          <p:nvPr/>
        </p:nvGrpSpPr>
        <p:grpSpPr>
          <a:xfrm>
            <a:off x="4959150" y="2369600"/>
            <a:ext cx="1183529" cy="951574"/>
            <a:chOff x="3500294" y="5149040"/>
            <a:chExt cx="1183529" cy="951574"/>
          </a:xfrm>
        </p:grpSpPr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191B8DAF-D6EA-229A-FE54-AFA151D83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737" y="5149040"/>
              <a:ext cx="661024" cy="689945"/>
            </a:xfrm>
            <a:prstGeom prst="rect">
              <a:avLst/>
            </a:prstGeom>
          </p:spPr>
        </p:pic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8CF65847-2189-B6AA-8C76-17087292BE49}"/>
                </a:ext>
              </a:extLst>
            </p:cNvPr>
            <p:cNvSpPr txBox="1"/>
            <p:nvPr/>
          </p:nvSpPr>
          <p:spPr>
            <a:xfrm>
              <a:off x="3500294" y="5792837"/>
              <a:ext cx="1183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</a:rPr>
                <a:t>Analysis tool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43472590-B74F-43C6-6A8F-C935D15EBDC7}"/>
              </a:ext>
            </a:extLst>
          </p:cNvPr>
          <p:cNvCxnSpPr/>
          <p:nvPr/>
        </p:nvCxnSpPr>
        <p:spPr>
          <a:xfrm>
            <a:off x="1756206" y="3433163"/>
            <a:ext cx="1105155" cy="10250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1B8473-F3EE-6D1C-9C60-FE951F180FA2}"/>
              </a:ext>
            </a:extLst>
          </p:cNvPr>
          <p:cNvSpPr txBox="1"/>
          <p:nvPr/>
        </p:nvSpPr>
        <p:spPr>
          <a:xfrm>
            <a:off x="627927" y="1967218"/>
            <a:ext cx="233711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kern="100" dirty="0">
                <a:latin typeface="Arial" panose="020B0604020202020204" pitchFamily="34" charset="0"/>
              </a:rPr>
              <a:t>1.</a:t>
            </a:r>
            <a:r>
              <a:rPr kumimoji="1" lang="ja-JP" altLang="en-US" sz="16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600" kern="100" dirty="0">
                <a:latin typeface="Arial" panose="020B0604020202020204" pitchFamily="34" charset="0"/>
              </a:rPr>
              <a:t>Inputting information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369228D9-31F7-2E7D-9524-E130291C7D27}"/>
              </a:ext>
            </a:extLst>
          </p:cNvPr>
          <p:cNvCxnSpPr/>
          <p:nvPr/>
        </p:nvCxnSpPr>
        <p:spPr>
          <a:xfrm flipV="1">
            <a:off x="3889489" y="3468952"/>
            <a:ext cx="1144329" cy="111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0DB0AA5-9361-A233-A00A-8479295E0AD4}"/>
              </a:ext>
            </a:extLst>
          </p:cNvPr>
          <p:cNvGrpSpPr/>
          <p:nvPr/>
        </p:nvGrpSpPr>
        <p:grpSpPr>
          <a:xfrm>
            <a:off x="7433252" y="4691764"/>
            <a:ext cx="777363" cy="1243805"/>
            <a:chOff x="7109717" y="4171163"/>
            <a:chExt cx="777363" cy="1243805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F628B85F-67B8-572F-D85B-16538B29CF2E}"/>
                </a:ext>
              </a:extLst>
            </p:cNvPr>
            <p:cNvSpPr txBox="1"/>
            <p:nvPr/>
          </p:nvSpPr>
          <p:spPr>
            <a:xfrm>
              <a:off x="7131118" y="5107191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Output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6B8C4682-07D8-928B-E417-DD5F785D2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9717" y="4171163"/>
              <a:ext cx="777363" cy="974725"/>
            </a:xfrm>
            <a:prstGeom prst="rect">
              <a:avLst/>
            </a:prstGeom>
          </p:spPr>
        </p:pic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95E0F4D5-9EE1-B573-D114-0E132784DC49}"/>
              </a:ext>
            </a:extLst>
          </p:cNvPr>
          <p:cNvGrpSpPr/>
          <p:nvPr/>
        </p:nvGrpSpPr>
        <p:grpSpPr>
          <a:xfrm>
            <a:off x="2939807" y="4695492"/>
            <a:ext cx="840798" cy="1293104"/>
            <a:chOff x="4501381" y="4815764"/>
            <a:chExt cx="840798" cy="1293104"/>
          </a:xfrm>
        </p:grpSpPr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646F3B8A-D6CE-2C9B-6C19-A61B524A72FC}"/>
                </a:ext>
              </a:extLst>
            </p:cNvPr>
            <p:cNvSpPr txBox="1"/>
            <p:nvPr/>
          </p:nvSpPr>
          <p:spPr>
            <a:xfrm>
              <a:off x="4520308" y="5801091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Storage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AF38CD38-3864-038E-DADF-3503DD355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1381" y="4815764"/>
              <a:ext cx="840798" cy="1031494"/>
            </a:xfrm>
            <a:prstGeom prst="rect">
              <a:avLst/>
            </a:prstGeom>
          </p:spPr>
        </p:pic>
      </p:grp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75012CC3-4BCA-2263-B217-61BAAAB847EB}"/>
              </a:ext>
            </a:extLst>
          </p:cNvPr>
          <p:cNvCxnSpPr/>
          <p:nvPr/>
        </p:nvCxnSpPr>
        <p:spPr>
          <a:xfrm>
            <a:off x="6291942" y="3347085"/>
            <a:ext cx="1141310" cy="1280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514502D-1528-33D4-92D0-DDFC44065440}"/>
              </a:ext>
            </a:extLst>
          </p:cNvPr>
          <p:cNvSpPr txBox="1"/>
          <p:nvPr/>
        </p:nvSpPr>
        <p:spPr>
          <a:xfrm>
            <a:off x="4948093" y="1957157"/>
            <a:ext cx="116397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kern="100" dirty="0">
                <a:latin typeface="Arial" panose="020B0604020202020204" pitchFamily="34" charset="0"/>
              </a:rPr>
              <a:t>4. Analysis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E605FD03-B22F-7821-3611-7F939C5FCB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093" y="3648763"/>
            <a:ext cx="2042337" cy="676715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FDD93AAF-E082-4B44-6302-9C42B7D85F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735" y="3663507"/>
            <a:ext cx="2054530" cy="676715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DA1BFA9B-0C5D-ED5F-76CF-229001C4EA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521" y="3663507"/>
            <a:ext cx="2164268" cy="676715"/>
          </a:xfrm>
          <a:prstGeom prst="rect">
            <a:avLst/>
          </a:prstGeom>
        </p:spPr>
      </p:pic>
      <p:sp>
        <p:nvSpPr>
          <p:cNvPr id="62" name="角丸四角形 5">
            <a:extLst>
              <a:ext uri="{FF2B5EF4-FFF2-40B4-BE49-F238E27FC236}">
                <a16:creationId xmlns:a16="http://schemas.microsoft.com/office/drawing/2014/main" id="{4CBE5C2B-E811-9EED-57F4-4DFE239F29B6}"/>
              </a:ext>
            </a:extLst>
          </p:cNvPr>
          <p:cNvSpPr/>
          <p:nvPr/>
        </p:nvSpPr>
        <p:spPr>
          <a:xfrm>
            <a:off x="4839855" y="1857632"/>
            <a:ext cx="1331041" cy="154671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</p:spTree>
    <p:extLst>
      <p:ext uri="{BB962C8B-B14F-4D97-AF65-F5344CB8AC3E}">
        <p14:creationId xmlns:p14="http://schemas.microsoft.com/office/powerpoint/2010/main" val="622332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5. Analysis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16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Explanation of analysis results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590123"/>
              </p:ext>
            </p:extLst>
          </p:nvPr>
        </p:nvGraphicFramePr>
        <p:xfrm>
          <a:off x="231530" y="1979091"/>
          <a:ext cx="8358288" cy="3256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8288">
                  <a:extLst>
                    <a:ext uri="{9D8B030D-6E8A-4147-A177-3AD203B41FA5}">
                      <a16:colId xmlns:a16="http://schemas.microsoft.com/office/drawing/2014/main" val="2035005412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903728717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085835662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915886189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2305701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R="0"/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Each individual company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All</a:t>
                      </a:r>
                      <a:r>
                        <a:rPr kumimoji="1" lang="ja-JP" altLang="en-US" sz="1400" kern="100" spc="0" dirty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companies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9924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Preparatory questions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Questions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Preparatory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Questions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132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Self-assessment sheet.xls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ja-JP" altLang="en-US" sz="1600" kern="100" spc="0" dirty="0">
                          <a:latin typeface="Arial" panose="020B0604020202020204" pitchFamily="34" charset="0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Meiryo UI"/>
                          <a:cs typeface="+mn-cs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Meiryo U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450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FB sheet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ja-JP" altLang="en-US" sz="1600" kern="100" spc="0" dirty="0">
                          <a:latin typeface="Arial" panose="020B0604020202020204" pitchFamily="34" charset="0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Meiryo UI"/>
                          <a:cs typeface="+mn-cs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Meiryo UI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52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[FY]_database sheet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kern="100" spc="0" dirty="0">
                          <a:latin typeface="Arial" panose="020B0604020202020204" pitchFamily="34" charset="0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  <a:p>
                      <a:pPr marL="147638" marR="0" indent="-147638"/>
                      <a:r>
                        <a:rPr kumimoji="1" lang="ja-JP" altLang="en-US" sz="1600" kern="100" spc="0" dirty="0">
                          <a:latin typeface="Arial" panose="020B0604020202020204" pitchFamily="34" charset="0"/>
                        </a:rPr>
                        <a:t>* </a:t>
                      </a:r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Numerical value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15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[FY]_B question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ja-JP" altLang="en-US" sz="1600" kern="100" spc="0" dirty="0">
                          <a:latin typeface="Arial" panose="020B0604020202020204" pitchFamily="34" charset="0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768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kern="100" spc="0" dirty="0">
                          <a:latin typeface="Arial" panose="020B0604020202020204" pitchFamily="34" charset="0"/>
                        </a:rPr>
                        <a:t>[FY]_answer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ja-JP" altLang="en-US" sz="1600" kern="100" spc="0" dirty="0">
                          <a:latin typeface="Arial" panose="020B0604020202020204" pitchFamily="34" charset="0"/>
                          <a:sym typeface="Wingdings 2" panose="05020102010507070707" pitchFamily="18" charset="2"/>
                        </a:rPr>
                        <a:t></a:t>
                      </a:r>
                      <a:endParaRPr kumimoji="1" lang="ja-JP" altLang="en-US" sz="1600" kern="100" spc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960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425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02" y="1847273"/>
            <a:ext cx="8098616" cy="37847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5. Analysis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17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Changing the fiscal year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051331" y="5411009"/>
            <a:ext cx="1604378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0" name="四角形吹き出し 9"/>
          <p:cNvSpPr/>
          <p:nvPr/>
        </p:nvSpPr>
        <p:spPr>
          <a:xfrm>
            <a:off x="280856" y="4347779"/>
            <a:ext cx="2106099" cy="591128"/>
          </a:xfrm>
          <a:prstGeom prst="wedgeRectCallout">
            <a:avLst>
              <a:gd name="adj1" fmla="val 23629"/>
              <a:gd name="adj2" fmla="val 129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76238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(1)	Select the “Specify FY &amp; file import” sheet.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1241542" y="2193779"/>
            <a:ext cx="869109" cy="46182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2" name="四角形吹き出し 11"/>
          <p:cNvSpPr/>
          <p:nvPr/>
        </p:nvSpPr>
        <p:spPr>
          <a:xfrm>
            <a:off x="231530" y="2896360"/>
            <a:ext cx="1971485" cy="532639"/>
          </a:xfrm>
          <a:prstGeom prst="wedgeRectCallout">
            <a:avLst>
              <a:gd name="adj1" fmla="val 20515"/>
              <a:gd name="adj2" fmla="val -12105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(2)	Enter the fiscal year in the YY format.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203015" y="3253507"/>
            <a:ext cx="1533235" cy="73890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4" name="四角形吹き出し 13"/>
          <p:cNvSpPr/>
          <p:nvPr/>
        </p:nvSpPr>
        <p:spPr>
          <a:xfrm>
            <a:off x="4235548" y="3992414"/>
            <a:ext cx="2413345" cy="459083"/>
          </a:xfrm>
          <a:prstGeom prst="wedgeRectCallout">
            <a:avLst>
              <a:gd name="adj1" fmla="val -74590"/>
              <a:gd name="adj2" fmla="val -865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kern="100" dirty="0">
                <a:latin typeface="Arial" panose="020B0604020202020204" pitchFamily="34" charset="0"/>
              </a:rPr>
              <a:t>(3)</a:t>
            </a:r>
            <a:r>
              <a:rPr kumimoji="1" lang="ja-JP" altLang="en-US" sz="14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400" kern="100" dirty="0">
                <a:latin typeface="Arial" panose="020B0604020202020204" pitchFamily="34" charset="0"/>
              </a:rPr>
              <a:t>Click the Change button.</a:t>
            </a:r>
          </a:p>
        </p:txBody>
      </p:sp>
    </p:spTree>
    <p:extLst>
      <p:ext uri="{BB962C8B-B14F-4D97-AF65-F5344CB8AC3E}">
        <p14:creationId xmlns:p14="http://schemas.microsoft.com/office/powerpoint/2010/main" val="1321869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5. Analysis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18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</a:t>
            </a:r>
            <a:r>
              <a:rPr lang="ja-JP" altLang="en-US" u="sng" kern="100" dirty="0">
                <a:latin typeface="Arial" panose="020B0604020202020204" pitchFamily="34" charset="0"/>
              </a:rPr>
              <a:t> </a:t>
            </a:r>
            <a:r>
              <a:rPr lang="en-US" altLang="ja-JP" u="sng" kern="100" dirty="0">
                <a:latin typeface="Arial" panose="020B0604020202020204" pitchFamily="34" charset="0"/>
              </a:rPr>
              <a:t>Changing the company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1816416"/>
            <a:ext cx="6732732" cy="4526961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3814617" y="6093995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6" name="四角形吹き出し 15"/>
          <p:cNvSpPr/>
          <p:nvPr/>
        </p:nvSpPr>
        <p:spPr>
          <a:xfrm>
            <a:off x="2761567" y="5049238"/>
            <a:ext cx="2106099" cy="591128"/>
          </a:xfrm>
          <a:prstGeom prst="wedgeRectCallout">
            <a:avLst>
              <a:gd name="adj1" fmla="val 23629"/>
              <a:gd name="adj2" fmla="val 129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kern="100" dirty="0">
                <a:latin typeface="Arial" panose="020B0604020202020204" pitchFamily="34" charset="0"/>
              </a:rPr>
              <a:t>(1) Select the FB sheet.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1284580" y="3341559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8" name="四角形吹き出し 17"/>
          <p:cNvSpPr/>
          <p:nvPr/>
        </p:nvSpPr>
        <p:spPr>
          <a:xfrm>
            <a:off x="231530" y="2169042"/>
            <a:ext cx="2530037" cy="718888"/>
          </a:xfrm>
          <a:prstGeom prst="wedgeRectCallout">
            <a:avLst>
              <a:gd name="adj1" fmla="val 7201"/>
              <a:gd name="adj2" fmla="val 1328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(2)	Enter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the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supplier / company code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or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select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it from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the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pulldown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menu.</a:t>
            </a:r>
          </a:p>
        </p:txBody>
      </p:sp>
    </p:spTree>
    <p:extLst>
      <p:ext uri="{BB962C8B-B14F-4D97-AF65-F5344CB8AC3E}">
        <p14:creationId xmlns:p14="http://schemas.microsoft.com/office/powerpoint/2010/main" val="2033789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6. Outputting a feedback sheet (PDF)</a:t>
            </a:r>
            <a:r>
              <a:rPr lang="ja-JP" altLang="en-US" kern="100" dirty="0">
                <a:latin typeface="Arial" panose="020B0604020202020204" pitchFamily="34" charset="0"/>
              </a:rPr>
              <a:t>　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19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zh-TW" u="sng" kern="100" dirty="0">
                <a:latin typeface="Arial" panose="020B0604020202020204" pitchFamily="34" charset="0"/>
              </a:rPr>
              <a:t>Overall flow and file relationship diagram</a:t>
            </a:r>
          </a:p>
          <a:p>
            <a:pPr marL="0" indent="0">
              <a:buNone/>
            </a:pPr>
            <a:endParaRPr lang="ja-JP" altLang="en-US" u="sng" kern="100" dirty="0">
              <a:latin typeface="Arial" panose="020B0604020202020204" pitchFamily="34" charset="0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FB64F08-2FC9-AF38-93C9-33B95204D9DC}"/>
              </a:ext>
            </a:extLst>
          </p:cNvPr>
          <p:cNvGrpSpPr/>
          <p:nvPr/>
        </p:nvGrpSpPr>
        <p:grpSpPr>
          <a:xfrm>
            <a:off x="774984" y="2369450"/>
            <a:ext cx="1996059" cy="977634"/>
            <a:chOff x="1052085" y="4415455"/>
            <a:chExt cx="1996059" cy="977634"/>
          </a:xfrm>
        </p:grpSpPr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C5082958-6F2A-A46A-5611-14EE08693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994" y="4415455"/>
              <a:ext cx="661024" cy="689945"/>
            </a:xfrm>
            <a:prstGeom prst="rect">
              <a:avLst/>
            </a:prstGeom>
          </p:spPr>
        </p:pic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E981097-05E0-79EA-EC24-0F4D6935E279}"/>
                </a:ext>
              </a:extLst>
            </p:cNvPr>
            <p:cNvSpPr txBox="1"/>
            <p:nvPr/>
          </p:nvSpPr>
          <p:spPr>
            <a:xfrm>
              <a:off x="1052085" y="5085312"/>
              <a:ext cx="1996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Self-assessment sheet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9A1361E-53F5-0E67-C289-EA1568EE3B13}"/>
              </a:ext>
            </a:extLst>
          </p:cNvPr>
          <p:cNvGrpSpPr/>
          <p:nvPr/>
        </p:nvGrpSpPr>
        <p:grpSpPr>
          <a:xfrm>
            <a:off x="4959150" y="2369600"/>
            <a:ext cx="1183529" cy="951574"/>
            <a:chOff x="3500294" y="5149040"/>
            <a:chExt cx="1183529" cy="951574"/>
          </a:xfrm>
        </p:grpSpPr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331A67DA-05B2-4ECD-CB8B-D329CABAB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737" y="5149040"/>
              <a:ext cx="661024" cy="689945"/>
            </a:xfrm>
            <a:prstGeom prst="rect">
              <a:avLst/>
            </a:prstGeom>
          </p:spPr>
        </p:pic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7D46427-B9F9-8D0D-8236-D5F8FADF9DAC}"/>
                </a:ext>
              </a:extLst>
            </p:cNvPr>
            <p:cNvSpPr txBox="1"/>
            <p:nvPr/>
          </p:nvSpPr>
          <p:spPr>
            <a:xfrm>
              <a:off x="3500294" y="5792837"/>
              <a:ext cx="1183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</a:rPr>
                <a:t>Analysis tool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0C269FFB-A79C-6F4E-103C-9542FB7946AD}"/>
              </a:ext>
            </a:extLst>
          </p:cNvPr>
          <p:cNvCxnSpPr/>
          <p:nvPr/>
        </p:nvCxnSpPr>
        <p:spPr>
          <a:xfrm>
            <a:off x="1756206" y="3433163"/>
            <a:ext cx="1105155" cy="10250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6EF277E-B511-DE64-7471-F68F4EE367D0}"/>
              </a:ext>
            </a:extLst>
          </p:cNvPr>
          <p:cNvSpPr txBox="1"/>
          <p:nvPr/>
        </p:nvSpPr>
        <p:spPr>
          <a:xfrm>
            <a:off x="627927" y="1967218"/>
            <a:ext cx="233711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kern="100" dirty="0">
                <a:latin typeface="Arial" panose="020B0604020202020204" pitchFamily="34" charset="0"/>
              </a:rPr>
              <a:t>1.</a:t>
            </a:r>
            <a:r>
              <a:rPr kumimoji="1" lang="ja-JP" altLang="en-US" sz="16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600" kern="100" dirty="0">
                <a:latin typeface="Arial" panose="020B0604020202020204" pitchFamily="34" charset="0"/>
              </a:rPr>
              <a:t>Inputting information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FA5B7606-E856-DAD6-3B95-3C6C8D394063}"/>
              </a:ext>
            </a:extLst>
          </p:cNvPr>
          <p:cNvCxnSpPr/>
          <p:nvPr/>
        </p:nvCxnSpPr>
        <p:spPr>
          <a:xfrm flipV="1">
            <a:off x="3889489" y="3468952"/>
            <a:ext cx="1144329" cy="111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E7A9E42-6A2C-C0B1-97C1-3236B39C4B2D}"/>
              </a:ext>
            </a:extLst>
          </p:cNvPr>
          <p:cNvGrpSpPr/>
          <p:nvPr/>
        </p:nvGrpSpPr>
        <p:grpSpPr>
          <a:xfrm>
            <a:off x="7433252" y="4691764"/>
            <a:ext cx="777363" cy="1243805"/>
            <a:chOff x="7109717" y="4171163"/>
            <a:chExt cx="777363" cy="1243805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D2920EB8-993C-24A4-7777-45964C384CCD}"/>
                </a:ext>
              </a:extLst>
            </p:cNvPr>
            <p:cNvSpPr txBox="1"/>
            <p:nvPr/>
          </p:nvSpPr>
          <p:spPr>
            <a:xfrm>
              <a:off x="7131118" y="5107191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Output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AF258D97-0B7E-7C4D-34A7-33FEFC58A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9717" y="4171163"/>
              <a:ext cx="777363" cy="974725"/>
            </a:xfrm>
            <a:prstGeom prst="rect">
              <a:avLst/>
            </a:prstGeom>
          </p:spPr>
        </p:pic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948D48D4-CA9A-AA42-2CC1-FF5EE606AA9F}"/>
              </a:ext>
            </a:extLst>
          </p:cNvPr>
          <p:cNvGrpSpPr/>
          <p:nvPr/>
        </p:nvGrpSpPr>
        <p:grpSpPr>
          <a:xfrm>
            <a:off x="2939807" y="4695492"/>
            <a:ext cx="840798" cy="1293104"/>
            <a:chOff x="4501381" y="4815764"/>
            <a:chExt cx="840798" cy="1293104"/>
          </a:xfrm>
        </p:grpSpPr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96B23E44-0DC6-45C0-8D08-129D2BA2AC8B}"/>
                </a:ext>
              </a:extLst>
            </p:cNvPr>
            <p:cNvSpPr txBox="1"/>
            <p:nvPr/>
          </p:nvSpPr>
          <p:spPr>
            <a:xfrm>
              <a:off x="4520308" y="5801091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Storage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6AA6DE53-60E2-454B-E391-795D4DB90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1381" y="4815764"/>
              <a:ext cx="840798" cy="1031494"/>
            </a:xfrm>
            <a:prstGeom prst="rect">
              <a:avLst/>
            </a:prstGeom>
          </p:spPr>
        </p:pic>
      </p:grp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111EE75E-18E8-6D0F-1C8B-7EAE4373A0D2}"/>
              </a:ext>
            </a:extLst>
          </p:cNvPr>
          <p:cNvCxnSpPr/>
          <p:nvPr/>
        </p:nvCxnSpPr>
        <p:spPr>
          <a:xfrm>
            <a:off x="6291942" y="3347085"/>
            <a:ext cx="1141310" cy="1280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709489D-BCAD-85D0-E459-97E7536BF30D}"/>
              </a:ext>
            </a:extLst>
          </p:cNvPr>
          <p:cNvSpPr txBox="1"/>
          <p:nvPr/>
        </p:nvSpPr>
        <p:spPr>
          <a:xfrm>
            <a:off x="4948093" y="1957157"/>
            <a:ext cx="116397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kern="100" dirty="0">
                <a:latin typeface="Arial" panose="020B0604020202020204" pitchFamily="34" charset="0"/>
              </a:rPr>
              <a:t>4. Analysis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801E2FE6-A3F2-3D27-5248-8080CE6388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093" y="3648763"/>
            <a:ext cx="2042337" cy="676715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F7E8D605-BD46-4C8D-F194-AE51431A4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735" y="3663507"/>
            <a:ext cx="2054530" cy="676715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D6B73EB-FF5A-173B-4663-6E5FC0C32B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521" y="3663507"/>
            <a:ext cx="2164268" cy="676715"/>
          </a:xfrm>
          <a:prstGeom prst="rect">
            <a:avLst/>
          </a:prstGeom>
        </p:spPr>
      </p:pic>
      <p:sp>
        <p:nvSpPr>
          <p:cNvPr id="62" name="角丸四角形 5">
            <a:extLst>
              <a:ext uri="{FF2B5EF4-FFF2-40B4-BE49-F238E27FC236}">
                <a16:creationId xmlns:a16="http://schemas.microsoft.com/office/drawing/2014/main" id="{6B73CD68-2D0A-7832-4F92-7A61FAFA9403}"/>
              </a:ext>
            </a:extLst>
          </p:cNvPr>
          <p:cNvSpPr/>
          <p:nvPr/>
        </p:nvSpPr>
        <p:spPr>
          <a:xfrm>
            <a:off x="5778842" y="3579921"/>
            <a:ext cx="2679358" cy="2408675"/>
          </a:xfrm>
          <a:prstGeom prst="roundRect">
            <a:avLst>
              <a:gd name="adj" fmla="val 10735"/>
            </a:avLst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</p:spTree>
    <p:extLst>
      <p:ext uri="{BB962C8B-B14F-4D97-AF65-F5344CB8AC3E}">
        <p14:creationId xmlns:p14="http://schemas.microsoft.com/office/powerpoint/2010/main" val="1289249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kern="100" dirty="0">
                <a:latin typeface="Arial" panose="020B0604020202020204" pitchFamily="34" charset="0"/>
              </a:rPr>
              <a:t>0. Overall structure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2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Overall flow and file relationship diagram</a:t>
            </a:r>
            <a:endParaRPr kumimoji="1" lang="ja-JP" altLang="en-US" u="sng" kern="100" dirty="0">
              <a:latin typeface="Arial" panose="020B0604020202020204" pitchFamily="34" charset="0"/>
            </a:endParaRPr>
          </a:p>
        </p:txBody>
      </p:sp>
      <p:grpSp>
        <p:nvGrpSpPr>
          <p:cNvPr id="64" name="グループ化 63"/>
          <p:cNvGrpSpPr/>
          <p:nvPr/>
        </p:nvGrpSpPr>
        <p:grpSpPr>
          <a:xfrm>
            <a:off x="774984" y="2369450"/>
            <a:ext cx="1996059" cy="977634"/>
            <a:chOff x="1052085" y="4415455"/>
            <a:chExt cx="1996059" cy="977634"/>
          </a:xfrm>
        </p:grpSpPr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994" y="4415455"/>
              <a:ext cx="661024" cy="689945"/>
            </a:xfrm>
            <a:prstGeom prst="rect">
              <a:avLst/>
            </a:prstGeom>
          </p:spPr>
        </p:pic>
        <p:sp>
          <p:nvSpPr>
            <p:cNvPr id="66" name="テキスト ボックス 65"/>
            <p:cNvSpPr txBox="1"/>
            <p:nvPr/>
          </p:nvSpPr>
          <p:spPr>
            <a:xfrm>
              <a:off x="1052085" y="5085312"/>
              <a:ext cx="1996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Self-assessment sheet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959150" y="2369600"/>
            <a:ext cx="1183529" cy="951574"/>
            <a:chOff x="3500294" y="5149040"/>
            <a:chExt cx="1183529" cy="951574"/>
          </a:xfrm>
        </p:grpSpPr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737" y="5149040"/>
              <a:ext cx="661024" cy="689945"/>
            </a:xfrm>
            <a:prstGeom prst="rect">
              <a:avLst/>
            </a:prstGeom>
          </p:spPr>
        </p:pic>
        <p:sp>
          <p:nvSpPr>
            <p:cNvPr id="69" name="テキスト ボックス 68"/>
            <p:cNvSpPr txBox="1"/>
            <p:nvPr/>
          </p:nvSpPr>
          <p:spPr>
            <a:xfrm>
              <a:off x="3500294" y="5792837"/>
              <a:ext cx="1183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</a:rPr>
                <a:t>Analysis tool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70" name="直線矢印コネクタ 69"/>
          <p:cNvCxnSpPr/>
          <p:nvPr/>
        </p:nvCxnSpPr>
        <p:spPr>
          <a:xfrm>
            <a:off x="1756206" y="3433163"/>
            <a:ext cx="1105155" cy="10250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627927" y="1967218"/>
            <a:ext cx="233711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kern="100" dirty="0">
                <a:latin typeface="Arial" panose="020B0604020202020204" pitchFamily="34" charset="0"/>
              </a:rPr>
              <a:t>1.</a:t>
            </a:r>
            <a:r>
              <a:rPr kumimoji="1" lang="ja-JP" altLang="en-US" sz="16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600" kern="100" dirty="0">
                <a:latin typeface="Arial" panose="020B0604020202020204" pitchFamily="34" charset="0"/>
              </a:rPr>
              <a:t>Inputting information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cxnSp>
        <p:nvCxnSpPr>
          <p:cNvPr id="73" name="直線矢印コネクタ 72"/>
          <p:cNvCxnSpPr/>
          <p:nvPr/>
        </p:nvCxnSpPr>
        <p:spPr>
          <a:xfrm flipV="1">
            <a:off x="3889489" y="3468952"/>
            <a:ext cx="1144329" cy="111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8" name="グループ化 77"/>
          <p:cNvGrpSpPr/>
          <p:nvPr/>
        </p:nvGrpSpPr>
        <p:grpSpPr>
          <a:xfrm>
            <a:off x="2939807" y="4695492"/>
            <a:ext cx="840798" cy="1293104"/>
            <a:chOff x="4501381" y="4815764"/>
            <a:chExt cx="840798" cy="1293104"/>
          </a:xfrm>
        </p:grpSpPr>
        <p:sp>
          <p:nvSpPr>
            <p:cNvPr id="79" name="テキスト ボックス 78"/>
            <p:cNvSpPr txBox="1"/>
            <p:nvPr/>
          </p:nvSpPr>
          <p:spPr>
            <a:xfrm>
              <a:off x="4520308" y="5801091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Storage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1381" y="4815764"/>
              <a:ext cx="840798" cy="1031494"/>
            </a:xfrm>
            <a:prstGeom prst="rect">
              <a:avLst/>
            </a:prstGeom>
          </p:spPr>
        </p:pic>
      </p:grpSp>
      <p:sp>
        <p:nvSpPr>
          <p:cNvPr id="82" name="テキスト ボックス 81"/>
          <p:cNvSpPr txBox="1"/>
          <p:nvPr/>
        </p:nvSpPr>
        <p:spPr>
          <a:xfrm>
            <a:off x="4948093" y="1957157"/>
            <a:ext cx="116397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kern="100" dirty="0">
                <a:latin typeface="Arial" panose="020B0604020202020204" pitchFamily="34" charset="0"/>
              </a:rPr>
              <a:t>4. Analysis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903EB36-A73E-8C70-5DCA-4128F5649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093" y="3648763"/>
            <a:ext cx="2042337" cy="67671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0BBABE2-F98F-5E3F-54E9-00DBE96FE4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4735" y="3663507"/>
            <a:ext cx="2054530" cy="676715"/>
          </a:xfrm>
          <a:prstGeom prst="rect">
            <a:avLst/>
          </a:prstGeom>
        </p:spPr>
      </p:pic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A4AD3C4-C306-5254-A304-99491A2B2D3B}"/>
              </a:ext>
            </a:extLst>
          </p:cNvPr>
          <p:cNvGrpSpPr/>
          <p:nvPr/>
        </p:nvGrpSpPr>
        <p:grpSpPr>
          <a:xfrm>
            <a:off x="7433252" y="4691764"/>
            <a:ext cx="777363" cy="1243805"/>
            <a:chOff x="7109717" y="4171163"/>
            <a:chExt cx="777363" cy="1243805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5DBB1CA-5A5B-36F8-294B-57E5AE3E0043}"/>
                </a:ext>
              </a:extLst>
            </p:cNvPr>
            <p:cNvSpPr txBox="1"/>
            <p:nvPr/>
          </p:nvSpPr>
          <p:spPr>
            <a:xfrm>
              <a:off x="7131118" y="5107191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Output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450DBB2C-1DD5-73EB-51C3-BB085B231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09717" y="4171163"/>
              <a:ext cx="777363" cy="974725"/>
            </a:xfrm>
            <a:prstGeom prst="rect">
              <a:avLst/>
            </a:prstGeom>
          </p:spPr>
        </p:pic>
      </p:grp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9267BAC-7057-F03F-E6F9-DA6CAC1933B2}"/>
              </a:ext>
            </a:extLst>
          </p:cNvPr>
          <p:cNvCxnSpPr/>
          <p:nvPr/>
        </p:nvCxnSpPr>
        <p:spPr>
          <a:xfrm>
            <a:off x="6291942" y="3347085"/>
            <a:ext cx="1141310" cy="1280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図 29">
            <a:extLst>
              <a:ext uri="{FF2B5EF4-FFF2-40B4-BE49-F238E27FC236}">
                <a16:creationId xmlns:a16="http://schemas.microsoft.com/office/drawing/2014/main" id="{97D73DAF-7010-ECC1-19BE-1DF32AA2E8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521" y="3663507"/>
            <a:ext cx="216426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38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6. Outputting a feedback sheet (PDF)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20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Outputting each individual company’s feedback sheet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1816416"/>
            <a:ext cx="6732732" cy="4526961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3814617" y="6093995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6" name="四角形吹き出し 15"/>
          <p:cNvSpPr/>
          <p:nvPr/>
        </p:nvSpPr>
        <p:spPr>
          <a:xfrm>
            <a:off x="2761567" y="5049238"/>
            <a:ext cx="2106099" cy="591128"/>
          </a:xfrm>
          <a:prstGeom prst="wedgeRectCallout">
            <a:avLst>
              <a:gd name="adj1" fmla="val 23629"/>
              <a:gd name="adj2" fmla="val 129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kern="100" dirty="0">
                <a:latin typeface="Arial" panose="020B0604020202020204" pitchFamily="34" charset="0"/>
              </a:rPr>
              <a:t>(1) Select the FB sheet.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1284580" y="3341559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8" name="四角形吹き出し 17"/>
          <p:cNvSpPr/>
          <p:nvPr/>
        </p:nvSpPr>
        <p:spPr>
          <a:xfrm>
            <a:off x="231530" y="2108787"/>
            <a:ext cx="2530037" cy="779143"/>
          </a:xfrm>
          <a:prstGeom prst="wedgeRectCallout">
            <a:avLst>
              <a:gd name="adj1" fmla="val 7201"/>
              <a:gd name="adj2" fmla="val 1328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2385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(2)	Enter the supplier / company code</a:t>
            </a:r>
            <a:r>
              <a:rPr kumimoji="1" lang="ja-JP" altLang="en-US" sz="13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300" kern="100" dirty="0">
                <a:latin typeface="Arial" panose="020B0604020202020204" pitchFamily="34" charset="0"/>
              </a:rPr>
              <a:t>or select it from the pulldown menu.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6633148" y="3356233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2" name="四角形吹き出し 11"/>
          <p:cNvSpPr/>
          <p:nvPr/>
        </p:nvSpPr>
        <p:spPr>
          <a:xfrm>
            <a:off x="6493485" y="2041054"/>
            <a:ext cx="2530037" cy="591128"/>
          </a:xfrm>
          <a:prstGeom prst="wedgeRectCallout">
            <a:avLst>
              <a:gd name="adj1" fmla="val -24195"/>
              <a:gd name="adj2" fmla="val 17813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(3) Click the PDF Output button.</a:t>
            </a:r>
          </a:p>
        </p:txBody>
      </p:sp>
    </p:spTree>
    <p:extLst>
      <p:ext uri="{BB962C8B-B14F-4D97-AF65-F5344CB8AC3E}">
        <p14:creationId xmlns:p14="http://schemas.microsoft.com/office/powerpoint/2010/main" val="2454785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6. Outputting a feedback sheet (PDF)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21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Outputting all companies’ feedback sheets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1816416"/>
            <a:ext cx="6732732" cy="4526961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3814617" y="6093995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6" name="四角形吹き出し 15"/>
          <p:cNvSpPr/>
          <p:nvPr/>
        </p:nvSpPr>
        <p:spPr>
          <a:xfrm>
            <a:off x="2761567" y="5018983"/>
            <a:ext cx="2106099" cy="591128"/>
          </a:xfrm>
          <a:prstGeom prst="wedgeRectCallout">
            <a:avLst>
              <a:gd name="adj1" fmla="val 23629"/>
              <a:gd name="adj2" fmla="val 129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kern="100" dirty="0">
                <a:latin typeface="Arial" panose="020B0604020202020204" pitchFamily="34" charset="0"/>
              </a:rPr>
              <a:t>(1) Select the FB sheet.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1284580" y="3341559"/>
            <a:ext cx="586763" cy="24938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8" name="四角形吹き出し 17"/>
          <p:cNvSpPr/>
          <p:nvPr/>
        </p:nvSpPr>
        <p:spPr>
          <a:xfrm>
            <a:off x="231530" y="2108787"/>
            <a:ext cx="2530037" cy="779143"/>
          </a:xfrm>
          <a:prstGeom prst="wedgeRectCallout">
            <a:avLst>
              <a:gd name="adj1" fmla="val 7201"/>
              <a:gd name="adj2" fmla="val 1328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04800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(2)	Enter the supplier / company code or select it from the pulldown menu.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5672294" y="3353878"/>
            <a:ext cx="940942" cy="23706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2" name="四角形吹き出し 11"/>
          <p:cNvSpPr/>
          <p:nvPr/>
        </p:nvSpPr>
        <p:spPr>
          <a:xfrm>
            <a:off x="5571346" y="2029515"/>
            <a:ext cx="2530037" cy="591128"/>
          </a:xfrm>
          <a:prstGeom prst="wedgeRectCallout">
            <a:avLst>
              <a:gd name="adj1" fmla="val -24195"/>
              <a:gd name="adj2" fmla="val 17813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52425" indent="-266700"/>
            <a:r>
              <a:rPr kumimoji="1" lang="en-US" altLang="ja-JP" sz="1300" kern="100" dirty="0">
                <a:latin typeface="Arial" panose="020B0604020202020204" pitchFamily="34" charset="0"/>
              </a:rPr>
              <a:t>(3)	Click the All PDFs Output button.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7334" y="4273549"/>
            <a:ext cx="1924050" cy="2219325"/>
          </a:xfrm>
          <a:prstGeom prst="rect">
            <a:avLst/>
          </a:prstGeom>
        </p:spPr>
      </p:pic>
      <p:sp>
        <p:nvSpPr>
          <p:cNvPr id="14" name="角丸四角形 13"/>
          <p:cNvSpPr/>
          <p:nvPr/>
        </p:nvSpPr>
        <p:spPr>
          <a:xfrm>
            <a:off x="7361382" y="5807923"/>
            <a:ext cx="1153967" cy="5354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9" name="四角形吹き出し 18"/>
          <p:cNvSpPr/>
          <p:nvPr/>
        </p:nvSpPr>
        <p:spPr>
          <a:xfrm>
            <a:off x="5408329" y="4427855"/>
            <a:ext cx="2530037" cy="591128"/>
          </a:xfrm>
          <a:prstGeom prst="wedgeRectCallout">
            <a:avLst>
              <a:gd name="adj1" fmla="val 28375"/>
              <a:gd name="adj2" fmla="val 204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kern="100" dirty="0">
                <a:latin typeface="Arial" panose="020B0604020202020204" pitchFamily="34" charset="0"/>
              </a:rPr>
              <a:t>(4)</a:t>
            </a:r>
            <a:r>
              <a:rPr kumimoji="1" lang="ja-JP" altLang="en-US" sz="14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400" kern="100" dirty="0">
                <a:latin typeface="Arial" panose="020B0604020202020204" pitchFamily="34" charset="0"/>
              </a:rPr>
              <a:t>Click</a:t>
            </a:r>
            <a:r>
              <a:rPr kumimoji="1" lang="ja-JP" altLang="en-US" sz="14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400" kern="100" dirty="0">
                <a:latin typeface="Arial" panose="020B0604020202020204" pitchFamily="34" charset="0"/>
              </a:rPr>
              <a:t>the</a:t>
            </a:r>
            <a:r>
              <a:rPr kumimoji="1" lang="ja-JP" altLang="en-US" sz="14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400" kern="100" dirty="0">
                <a:latin typeface="Arial" panose="020B0604020202020204" pitchFamily="34" charset="0"/>
              </a:rPr>
              <a:t>OK button.</a:t>
            </a:r>
          </a:p>
        </p:txBody>
      </p:sp>
    </p:spTree>
    <p:extLst>
      <p:ext uri="{BB962C8B-B14F-4D97-AF65-F5344CB8AC3E}">
        <p14:creationId xmlns:p14="http://schemas.microsoft.com/office/powerpoint/2010/main" val="3053034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0855" y="1306112"/>
            <a:ext cx="8053193" cy="36086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1. Overview of the self-assessment sheet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3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82127" y="1934628"/>
            <a:ext cx="38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00" dirty="0">
                <a:solidFill>
                  <a:srgbClr val="FF0000"/>
                </a:solidFill>
                <a:latin typeface="Arial" panose="020B0604020202020204" pitchFamily="34" charset="0"/>
              </a:rPr>
              <a:t>(1)</a:t>
            </a:r>
            <a:endParaRPr kumimoji="1" lang="ja-JP" altLang="en-US" sz="1200" kern="1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67896" y="1934628"/>
            <a:ext cx="38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00" dirty="0">
                <a:solidFill>
                  <a:srgbClr val="FF0000"/>
                </a:solidFill>
                <a:latin typeface="Arial" panose="020B0604020202020204" pitchFamily="34" charset="0"/>
              </a:rPr>
              <a:t>(2)</a:t>
            </a:r>
            <a:endParaRPr kumimoji="1" lang="ja-JP" altLang="en-US" sz="1200" kern="1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86429" y="1934628"/>
            <a:ext cx="38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00" dirty="0">
                <a:solidFill>
                  <a:srgbClr val="FF0000"/>
                </a:solidFill>
                <a:latin typeface="Arial" panose="020B0604020202020204" pitchFamily="34" charset="0"/>
              </a:rPr>
              <a:t>(3)</a:t>
            </a:r>
            <a:endParaRPr kumimoji="1" lang="ja-JP" altLang="en-US" sz="1200" kern="1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41241" y="1934628"/>
            <a:ext cx="38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00" dirty="0">
                <a:solidFill>
                  <a:srgbClr val="FF0000"/>
                </a:solidFill>
                <a:latin typeface="Arial" panose="020B0604020202020204" pitchFamily="34" charset="0"/>
              </a:rPr>
              <a:t>(4)</a:t>
            </a:r>
            <a:endParaRPr kumimoji="1" lang="ja-JP" altLang="en-US" sz="1200" kern="1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93536" y="1933090"/>
            <a:ext cx="38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00" dirty="0">
                <a:solidFill>
                  <a:srgbClr val="FF0000"/>
                </a:solidFill>
                <a:latin typeface="Arial" panose="020B0604020202020204" pitchFamily="34" charset="0"/>
              </a:rPr>
              <a:t>(5)</a:t>
            </a:r>
            <a:endParaRPr kumimoji="1" lang="ja-JP" altLang="en-US" sz="1200" kern="1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28650" y="5411267"/>
            <a:ext cx="7118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Checkboxs/Buttons </a:t>
            </a:r>
            <a:r>
              <a:rPr lang="en-US" altLang="ja-JP" kern="100" dirty="0">
                <a:solidFill>
                  <a:srgbClr val="FF0000"/>
                </a:solidFill>
                <a:latin typeface="Arial" panose="020B0604020202020204" pitchFamily="34" charset="0"/>
              </a:rPr>
              <a:t>(1) to (4) </a:t>
            </a:r>
            <a:r>
              <a:rPr lang="en-US" altLang="ja-JP" kern="100" dirty="0">
                <a:latin typeface="Arial" panose="020B0604020202020204" pitchFamily="34" charset="0"/>
              </a:rPr>
              <a:t>are explained on page 5.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28650" y="5780599"/>
            <a:ext cx="6046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Button </a:t>
            </a:r>
            <a:r>
              <a:rPr lang="en-US" altLang="ja-JP" kern="100" dirty="0">
                <a:solidFill>
                  <a:srgbClr val="FF0000"/>
                </a:solidFill>
                <a:latin typeface="Arial" panose="020B0604020202020204" pitchFamily="34" charset="0"/>
              </a:rPr>
              <a:t>(5)</a:t>
            </a:r>
            <a:r>
              <a:rPr lang="en-US" altLang="ja-JP" kern="100" dirty="0">
                <a:latin typeface="Arial" panose="020B0604020202020204" pitchFamily="34" charset="0"/>
              </a:rPr>
              <a:t> is explained on page 6.</a:t>
            </a:r>
            <a:endParaRPr lang="ja-JP" altLang="en-US" kern="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117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1. Overview of the self-assessment sheet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4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074" y="1137320"/>
            <a:ext cx="7886700" cy="3436605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7378727" y="2433177"/>
            <a:ext cx="460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00" dirty="0">
                <a:solidFill>
                  <a:srgbClr val="FF0000"/>
                </a:solidFill>
                <a:latin typeface="Arial" panose="020B0604020202020204" pitchFamily="34" charset="0"/>
              </a:rPr>
              <a:t>(6)</a:t>
            </a:r>
            <a:endParaRPr kumimoji="1" lang="ja-JP" altLang="en-US" sz="1200" kern="1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21074" y="4919922"/>
            <a:ext cx="7118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Button </a:t>
            </a:r>
            <a:r>
              <a:rPr lang="en-US" altLang="ja-JP" kern="100" dirty="0">
                <a:solidFill>
                  <a:srgbClr val="FF0000"/>
                </a:solidFill>
                <a:latin typeface="Arial" panose="020B0604020202020204" pitchFamily="34" charset="0"/>
              </a:rPr>
              <a:t>(6)</a:t>
            </a:r>
            <a:r>
              <a:rPr lang="en-US" altLang="ja-JP" kern="100" dirty="0">
                <a:latin typeface="Arial" panose="020B0604020202020204" pitchFamily="34" charset="0"/>
              </a:rPr>
              <a:t> is explained on page 6.</a:t>
            </a:r>
          </a:p>
          <a:p>
            <a:endParaRPr lang="ja-JP" altLang="en-US" kern="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51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312421"/>
            <a:ext cx="7886700" cy="602611"/>
          </a:xfrm>
        </p:spPr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1. Overview of the self-assessment sheet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113437" y="6590153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5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114680"/>
              </p:ext>
            </p:extLst>
          </p:nvPr>
        </p:nvGraphicFramePr>
        <p:xfrm>
          <a:off x="628649" y="1002495"/>
          <a:ext cx="838813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211">
                  <a:extLst>
                    <a:ext uri="{9D8B030D-6E8A-4147-A177-3AD203B41FA5}">
                      <a16:colId xmlns:a16="http://schemas.microsoft.com/office/drawing/2014/main" val="2156683389"/>
                    </a:ext>
                  </a:extLst>
                </a:gridCol>
                <a:gridCol w="1910587">
                  <a:extLst>
                    <a:ext uri="{9D8B030D-6E8A-4147-A177-3AD203B41FA5}">
                      <a16:colId xmlns:a16="http://schemas.microsoft.com/office/drawing/2014/main" val="2219525138"/>
                    </a:ext>
                  </a:extLst>
                </a:gridCol>
                <a:gridCol w="2552369">
                  <a:extLst>
                    <a:ext uri="{9D8B030D-6E8A-4147-A177-3AD203B41FA5}">
                      <a16:colId xmlns:a16="http://schemas.microsoft.com/office/drawing/2014/main" val="1152746605"/>
                    </a:ext>
                  </a:extLst>
                </a:gridCol>
                <a:gridCol w="3434963">
                  <a:extLst>
                    <a:ext uri="{9D8B030D-6E8A-4147-A177-3AD203B41FA5}">
                      <a16:colId xmlns:a16="http://schemas.microsoft.com/office/drawing/2014/main" val="4092127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No.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Checkbox/Button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Function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Recommended usage/</a:t>
                      </a:r>
                      <a:b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</a:br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Usage example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384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(1)</a:t>
                      </a:r>
                      <a:endParaRPr kumimoji="1" lang="ja-JP" altLang="en-US" sz="1600" kern="100" spc="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Hide questions that do not need to be answered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Shows or hides questions that do not require an answer.</a:t>
                      </a:r>
                    </a:p>
                    <a:p>
                      <a:pPr marR="0"/>
                      <a:endParaRPr kumimoji="1" lang="ja-JP" altLang="en-US" sz="1600" strike="sngStrike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Check this box if you want to only display the questions that need to be answered.</a:t>
                      </a:r>
                    </a:p>
                    <a:p>
                      <a:pPr marR="0" lvl="0">
                        <a:buNone/>
                      </a:pPr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This checkbox is used to display more items on one screen.</a:t>
                      </a:r>
                      <a:endParaRPr kumimoji="1" lang="ja-JP" altLang="en-US" sz="1600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545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(2)</a:t>
                      </a:r>
                      <a:endParaRPr kumimoji="1" lang="ja-JP" altLang="en-US" sz="1600" kern="100" spc="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Hide unselected items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Displays only selected answers.</a:t>
                      </a:r>
                    </a:p>
                    <a:p>
                      <a:pPr marR="0"/>
                      <a:endParaRPr kumimoji="1" lang="ja-JP" altLang="en-US" sz="1600" strike="sngStrike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Check this box to hide unnecessary display items, which reduces the amount of scrolling when answering questions.</a:t>
                      </a:r>
                      <a:endParaRPr kumimoji="1" lang="ja-JP" altLang="en-US" sz="1600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433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(3)</a:t>
                      </a:r>
                      <a:endParaRPr kumimoji="1" lang="ja-JP" altLang="en-US" sz="1600" kern="100" spc="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Reset input values</a:t>
                      </a:r>
                    </a:p>
                    <a:p>
                      <a:pPr marR="0"/>
                      <a:endParaRPr kumimoji="1" lang="en-US" altLang="ja-JP" sz="1600" kern="100" spc="0" baseline="0" dirty="0">
                        <a:latin typeface="Arial" panose="020B0604020202020204" pitchFamily="34" charset="0"/>
                      </a:endParaRPr>
                    </a:p>
                    <a:p>
                      <a:pPr marR="0"/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Resets all entries.</a:t>
                      </a:r>
                      <a:endParaRPr kumimoji="1" lang="ja-JP" altLang="en-US" sz="1600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Click</a:t>
                      </a:r>
                      <a:r>
                        <a:rPr lang="ja-JP" altLang="en-US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this button to delete all entries.</a:t>
                      </a:r>
                    </a:p>
                    <a:p>
                      <a:pPr marR="0"/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To modify answer of each question, select the applicable answers. </a:t>
                      </a:r>
                      <a:endParaRPr kumimoji="1" lang="ja-JP" altLang="en-US" sz="1600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37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(4)</a:t>
                      </a:r>
                      <a:endParaRPr kumimoji="1" lang="ja-JP" altLang="en-US" sz="1600" kern="100" spc="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Load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Loads previously entries.</a:t>
                      </a:r>
                      <a:endParaRPr kumimoji="1" lang="ja-JP" altLang="en-US" sz="1600" strike="sngStrike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Click this button after entering a supplier code that has been previously entered, which allows you to save the trouble of entering the respondent information again.</a:t>
                      </a:r>
                      <a:endParaRPr kumimoji="1" lang="ja-JP" altLang="en-US" sz="1600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093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963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312421"/>
            <a:ext cx="7886700" cy="602611"/>
          </a:xfrm>
        </p:spPr>
        <p:txBody>
          <a:bodyPr>
            <a:normAutofit/>
          </a:bodyPr>
          <a:lstStyle/>
          <a:p>
            <a:r>
              <a:rPr lang="en-US" altLang="ja-JP" kern="100" dirty="0">
                <a:latin typeface="Arial" panose="020B0604020202020204" pitchFamily="34" charset="0"/>
              </a:rPr>
              <a:t>1. Overview of the self-assessment sheet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113437" y="6590153"/>
            <a:ext cx="2057400" cy="365125"/>
          </a:xfrm>
        </p:spPr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6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059560"/>
              </p:ext>
            </p:extLst>
          </p:nvPr>
        </p:nvGraphicFramePr>
        <p:xfrm>
          <a:off x="614388" y="1012310"/>
          <a:ext cx="8189346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697">
                  <a:extLst>
                    <a:ext uri="{9D8B030D-6E8A-4147-A177-3AD203B41FA5}">
                      <a16:colId xmlns:a16="http://schemas.microsoft.com/office/drawing/2014/main" val="2156683389"/>
                    </a:ext>
                  </a:extLst>
                </a:gridCol>
                <a:gridCol w="1916265">
                  <a:extLst>
                    <a:ext uri="{9D8B030D-6E8A-4147-A177-3AD203B41FA5}">
                      <a16:colId xmlns:a16="http://schemas.microsoft.com/office/drawing/2014/main" val="2219525138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1152746605"/>
                    </a:ext>
                  </a:extLst>
                </a:gridCol>
                <a:gridCol w="3198064">
                  <a:extLst>
                    <a:ext uri="{9D8B030D-6E8A-4147-A177-3AD203B41FA5}">
                      <a16:colId xmlns:a16="http://schemas.microsoft.com/office/drawing/2014/main" val="4092127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No.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Checkbox/Button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Function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Recommended usage/</a:t>
                      </a:r>
                    </a:p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Usage example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384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(5)</a:t>
                      </a:r>
                      <a:endParaRPr kumimoji="1" lang="ja-JP" altLang="en-US" sz="1600" kern="100" spc="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Output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Outputs .txt data for submission.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Use this function when submitting data to customers.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419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(6)</a:t>
                      </a:r>
                      <a:endParaRPr kumimoji="1" lang="ja-JP" altLang="en-US" sz="1600" kern="100" spc="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latin typeface="Arial" panose="020B0604020202020204" pitchFamily="34" charset="0"/>
                        </a:rPr>
                        <a:t>Check Item</a:t>
                      </a:r>
                      <a:endParaRPr kumimoji="1" lang="ja-JP" altLang="en-US" sz="1600" kern="100" spc="0" baseline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Displays an explanation to the question.</a:t>
                      </a:r>
                      <a:endParaRPr kumimoji="1" lang="ja-JP" altLang="en-US" sz="1600" strike="sngStrike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/>
                      <a:r>
                        <a:rPr kumimoji="1" lang="en-US" altLang="ja-JP" sz="1600" kern="100" spc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The corresponding chapter in the Guidelines is also indicated for reference.</a:t>
                      </a:r>
                      <a:endParaRPr kumimoji="1" lang="ja-JP" altLang="en-US" sz="1600" kern="100" spc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56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286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kern="100" dirty="0">
                <a:latin typeface="Arial" panose="020B0604020202020204" pitchFamily="34" charset="0"/>
              </a:rPr>
              <a:t>2. Inputting information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7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zh-TW" u="sng" kern="100" dirty="0">
                <a:latin typeface="Arial" panose="020B0604020202020204" pitchFamily="34" charset="0"/>
              </a:rPr>
              <a:t>Overall flow and file relationship diagram</a:t>
            </a:r>
          </a:p>
          <a:p>
            <a:pPr marL="0" indent="0">
              <a:buNone/>
            </a:pPr>
            <a:endParaRPr lang="ja-JP" altLang="en-US" u="sng" kern="100" dirty="0">
              <a:latin typeface="Arial" panose="020B0604020202020204" pitchFamily="34" charset="0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A78B75E-AD05-7E43-E89C-CF5006A38987}"/>
              </a:ext>
            </a:extLst>
          </p:cNvPr>
          <p:cNvGrpSpPr/>
          <p:nvPr/>
        </p:nvGrpSpPr>
        <p:grpSpPr>
          <a:xfrm>
            <a:off x="774984" y="2369450"/>
            <a:ext cx="1996059" cy="977634"/>
            <a:chOff x="1052085" y="4415455"/>
            <a:chExt cx="1996059" cy="977634"/>
          </a:xfrm>
        </p:grpSpPr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E50CC15B-1D21-E3A8-5FB4-BB1FA2CB1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994" y="4415455"/>
              <a:ext cx="661024" cy="689945"/>
            </a:xfrm>
            <a:prstGeom prst="rect">
              <a:avLst/>
            </a:prstGeom>
          </p:spPr>
        </p:pic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BF28E841-4BDA-E786-5938-CB622C73876A}"/>
                </a:ext>
              </a:extLst>
            </p:cNvPr>
            <p:cNvSpPr txBox="1"/>
            <p:nvPr/>
          </p:nvSpPr>
          <p:spPr>
            <a:xfrm>
              <a:off x="1052085" y="5085312"/>
              <a:ext cx="1996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Self-assessment sheet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D154C353-17FA-2B9D-75B5-74E6AAEF9C34}"/>
              </a:ext>
            </a:extLst>
          </p:cNvPr>
          <p:cNvGrpSpPr/>
          <p:nvPr/>
        </p:nvGrpSpPr>
        <p:grpSpPr>
          <a:xfrm>
            <a:off x="4959150" y="2369600"/>
            <a:ext cx="1183529" cy="951574"/>
            <a:chOff x="3500294" y="5149040"/>
            <a:chExt cx="1183529" cy="951574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D607E2B3-60D4-0A48-CAA4-9D9AFEC23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737" y="5149040"/>
              <a:ext cx="661024" cy="689945"/>
            </a:xfrm>
            <a:prstGeom prst="rect">
              <a:avLst/>
            </a:prstGeom>
          </p:spPr>
        </p:pic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FCDD5752-62D4-56A5-DE5F-19A91FDAC5EA}"/>
                </a:ext>
              </a:extLst>
            </p:cNvPr>
            <p:cNvSpPr txBox="1"/>
            <p:nvPr/>
          </p:nvSpPr>
          <p:spPr>
            <a:xfrm>
              <a:off x="3500294" y="5792837"/>
              <a:ext cx="1183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</a:rPr>
                <a:t>Analysis tool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8E2F378D-E429-6429-CB24-EF50FCFE8AA3}"/>
              </a:ext>
            </a:extLst>
          </p:cNvPr>
          <p:cNvCxnSpPr/>
          <p:nvPr/>
        </p:nvCxnSpPr>
        <p:spPr>
          <a:xfrm>
            <a:off x="1756206" y="3433163"/>
            <a:ext cx="1105155" cy="10250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8BCA14C-7A79-1813-3B64-E6DA25180605}"/>
              </a:ext>
            </a:extLst>
          </p:cNvPr>
          <p:cNvSpPr txBox="1"/>
          <p:nvPr/>
        </p:nvSpPr>
        <p:spPr>
          <a:xfrm>
            <a:off x="627927" y="1967218"/>
            <a:ext cx="233711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kern="100" dirty="0">
                <a:latin typeface="Arial" panose="020B0604020202020204" pitchFamily="34" charset="0"/>
              </a:rPr>
              <a:t>1.</a:t>
            </a:r>
            <a:r>
              <a:rPr kumimoji="1" lang="ja-JP" altLang="en-US" sz="16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600" kern="100" dirty="0">
                <a:latin typeface="Arial" panose="020B0604020202020204" pitchFamily="34" charset="0"/>
              </a:rPr>
              <a:t>Inputting information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8120C33A-8E5E-07D1-8C0B-8DDE24820096}"/>
              </a:ext>
            </a:extLst>
          </p:cNvPr>
          <p:cNvCxnSpPr/>
          <p:nvPr/>
        </p:nvCxnSpPr>
        <p:spPr>
          <a:xfrm flipV="1">
            <a:off x="3889489" y="3468952"/>
            <a:ext cx="1144329" cy="111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8816450-3884-9CDA-E6BE-72F088E5A920}"/>
              </a:ext>
            </a:extLst>
          </p:cNvPr>
          <p:cNvGrpSpPr/>
          <p:nvPr/>
        </p:nvGrpSpPr>
        <p:grpSpPr>
          <a:xfrm>
            <a:off x="2939807" y="4695492"/>
            <a:ext cx="840798" cy="1293104"/>
            <a:chOff x="4501381" y="4815764"/>
            <a:chExt cx="840798" cy="129310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71F3362B-DBC1-865E-7D6D-91CAAFD975A1}"/>
                </a:ext>
              </a:extLst>
            </p:cNvPr>
            <p:cNvSpPr txBox="1"/>
            <p:nvPr/>
          </p:nvSpPr>
          <p:spPr>
            <a:xfrm>
              <a:off x="4520308" y="5801091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Storage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57" name="図 56">
              <a:extLst>
                <a:ext uri="{FF2B5EF4-FFF2-40B4-BE49-F238E27FC236}">
                  <a16:creationId xmlns:a16="http://schemas.microsoft.com/office/drawing/2014/main" id="{FA15FFF9-0F8C-906B-24D3-6414A3B02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1381" y="4815764"/>
              <a:ext cx="840798" cy="1031494"/>
            </a:xfrm>
            <a:prstGeom prst="rect">
              <a:avLst/>
            </a:prstGeom>
          </p:spPr>
        </p:pic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28EEC31-84C9-2E90-774B-90F5B0CAF3A8}"/>
              </a:ext>
            </a:extLst>
          </p:cNvPr>
          <p:cNvSpPr txBox="1"/>
          <p:nvPr/>
        </p:nvSpPr>
        <p:spPr>
          <a:xfrm>
            <a:off x="4948093" y="1957157"/>
            <a:ext cx="116397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kern="100" dirty="0">
                <a:latin typeface="Arial" panose="020B0604020202020204" pitchFamily="34" charset="0"/>
              </a:rPr>
              <a:t>4. Analysis</a:t>
            </a:r>
            <a:endParaRPr kumimoji="1" lang="ja-JP" altLang="en-US" sz="1600" kern="100" dirty="0">
              <a:latin typeface="Arial" panose="020B0604020202020204" pitchFamily="34" charset="0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62D3EB93-4C97-D356-538D-7FE2052A37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093" y="3648763"/>
            <a:ext cx="2042337" cy="676715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3BE3F569-B5A3-AD10-8775-BA3A780BA8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4735" y="3663507"/>
            <a:ext cx="2054530" cy="676715"/>
          </a:xfrm>
          <a:prstGeom prst="rect">
            <a:avLst/>
          </a:prstGeom>
        </p:spPr>
      </p:pic>
      <p:sp>
        <p:nvSpPr>
          <p:cNvPr id="63" name="角丸四角形 5">
            <a:extLst>
              <a:ext uri="{FF2B5EF4-FFF2-40B4-BE49-F238E27FC236}">
                <a16:creationId xmlns:a16="http://schemas.microsoft.com/office/drawing/2014/main" id="{DDD62676-C11F-90D4-DE11-160BA179EEB6}"/>
              </a:ext>
            </a:extLst>
          </p:cNvPr>
          <p:cNvSpPr/>
          <p:nvPr/>
        </p:nvSpPr>
        <p:spPr>
          <a:xfrm>
            <a:off x="337416" y="1828800"/>
            <a:ext cx="2920276" cy="160436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66C76030-F2B9-B462-7582-E0CFADE09CED}"/>
              </a:ext>
            </a:extLst>
          </p:cNvPr>
          <p:cNvGrpSpPr/>
          <p:nvPr/>
        </p:nvGrpSpPr>
        <p:grpSpPr>
          <a:xfrm>
            <a:off x="7433252" y="4691764"/>
            <a:ext cx="777363" cy="1243805"/>
            <a:chOff x="7109717" y="4171163"/>
            <a:chExt cx="777363" cy="1243805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F7D40E4B-54C3-F1F3-C943-AA2F84E959FB}"/>
                </a:ext>
              </a:extLst>
            </p:cNvPr>
            <p:cNvSpPr txBox="1"/>
            <p:nvPr/>
          </p:nvSpPr>
          <p:spPr>
            <a:xfrm>
              <a:off x="7131118" y="5107191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</a:rPr>
                <a:t>Output</a:t>
              </a:r>
              <a:endParaRPr kumimoji="1" lang="ja-JP" altLang="en-US" sz="1400" dirty="0">
                <a:latin typeface="Arial" panose="020B0604020202020204" pitchFamily="34" charset="0"/>
              </a:endParaRPr>
            </a:p>
          </p:txBody>
        </p:sp>
        <p:pic>
          <p:nvPicPr>
            <p:cNvPr id="66" name="図 65">
              <a:extLst>
                <a:ext uri="{FF2B5EF4-FFF2-40B4-BE49-F238E27FC236}">
                  <a16:creationId xmlns:a16="http://schemas.microsoft.com/office/drawing/2014/main" id="{AAA2D87C-98B4-D8B7-8D1B-81D950A96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09717" y="4171163"/>
              <a:ext cx="777363" cy="974725"/>
            </a:xfrm>
            <a:prstGeom prst="rect">
              <a:avLst/>
            </a:prstGeom>
          </p:spPr>
        </p:pic>
      </p:grp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B90CB5BD-7955-192E-70EE-F6F1F499D8A4}"/>
              </a:ext>
            </a:extLst>
          </p:cNvPr>
          <p:cNvCxnSpPr/>
          <p:nvPr/>
        </p:nvCxnSpPr>
        <p:spPr>
          <a:xfrm>
            <a:off x="6291942" y="3347085"/>
            <a:ext cx="1141310" cy="1280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8" name="図 67">
            <a:extLst>
              <a:ext uri="{FF2B5EF4-FFF2-40B4-BE49-F238E27FC236}">
                <a16:creationId xmlns:a16="http://schemas.microsoft.com/office/drawing/2014/main" id="{C46A0549-04D0-C18A-DCC0-CC1186E810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521" y="3663507"/>
            <a:ext cx="216426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85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kern="100" dirty="0">
                <a:latin typeface="Arial" panose="020B0604020202020204" pitchFamily="34" charset="0"/>
              </a:rPr>
              <a:t>2. Inputting information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8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29" y="1081477"/>
            <a:ext cx="7886700" cy="428678"/>
          </a:xfrm>
        </p:spPr>
        <p:txBody>
          <a:bodyPr/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Descriptions of items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533105"/>
              </p:ext>
            </p:extLst>
          </p:nvPr>
        </p:nvGraphicFramePr>
        <p:xfrm>
          <a:off x="276225" y="1510155"/>
          <a:ext cx="8684895" cy="395901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71575">
                  <a:extLst>
                    <a:ext uri="{9D8B030D-6E8A-4147-A177-3AD203B41FA5}">
                      <a16:colId xmlns:a16="http://schemas.microsoft.com/office/drawing/2014/main" val="853436015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75427788"/>
                    </a:ext>
                  </a:extLst>
                </a:gridCol>
                <a:gridCol w="4210050">
                  <a:extLst>
                    <a:ext uri="{9D8B030D-6E8A-4147-A177-3AD203B41FA5}">
                      <a16:colId xmlns:a16="http://schemas.microsoft.com/office/drawing/2014/main" val="255695692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3465851487"/>
                    </a:ext>
                  </a:extLst>
                </a:gridCol>
                <a:gridCol w="1122045">
                  <a:extLst>
                    <a:ext uri="{9D8B030D-6E8A-4147-A177-3AD203B41FA5}">
                      <a16:colId xmlns:a16="http://schemas.microsoft.com/office/drawing/2014/main" val="113743664"/>
                    </a:ext>
                  </a:extLst>
                </a:gridCol>
              </a:tblGrid>
              <a:tr h="716280"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Item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No. of questions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Content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Input required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Input method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4913225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Respondent</a:t>
                      </a:r>
                      <a:r>
                        <a:rPr kumimoji="1" lang="ja-JP" altLang="en-US" sz="1400" kern="100" spc="0" dirty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information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Response date/Supplier code/Company name/Organization name/Department/Information on the responsible person/Information on the person in charge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Yes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Text</a:t>
                      </a:r>
                      <a:r>
                        <a:rPr kumimoji="1" lang="ja-JP" altLang="en-US" sz="1400" kern="100" spc="0" dirty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input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7559254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Preparatory questions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12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Questions about delivered products, transaction details, business form, and management status</a:t>
                      </a:r>
                    </a:p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* The number of questions in the check sheet entry form varies depending on the answers.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Yes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Check</a:t>
                      </a:r>
                    </a:p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(Text input)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0663592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Check sheet entry form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50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Existence of a system and implementation status (up to 5 levels)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Partially</a:t>
                      </a:r>
                    </a:p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Check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8286656"/>
                  </a:ext>
                </a:extLst>
              </a:tr>
              <a:tr h="636697"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Free-form comment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2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Opinions on communication tools from each individual company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No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l"/>
                      <a:r>
                        <a:rPr kumimoji="1" lang="en-US" altLang="ja-JP" sz="1400" kern="100" spc="0" dirty="0">
                          <a:latin typeface="Arial" panose="020B0604020202020204" pitchFamily="34" charset="0"/>
                        </a:rPr>
                        <a:t>Text input</a:t>
                      </a:r>
                      <a:endParaRPr kumimoji="1" lang="ja-JP" altLang="en-US" sz="1400" kern="100" spc="0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912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111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kern="100" dirty="0">
                <a:latin typeface="Arial" panose="020B0604020202020204" pitchFamily="34" charset="0"/>
              </a:rPr>
              <a:t>2. Inputting information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kern="100" dirty="0">
                <a:latin typeface="Arial" panose="020B0604020202020204" pitchFamily="34" charset="0"/>
              </a:rPr>
              <a:t>Copyright© Japan Automobile Manufacturers Association, Inc.</a:t>
            </a:r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AA28BAD-3E0A-4A15-9DC1-9A8739E3476C}" type="slidenum">
              <a:rPr kumimoji="1" lang="ja-JP" altLang="en-US" kern="100" smtClean="0">
                <a:latin typeface="Arial" panose="020B0604020202020204" pitchFamily="34" charset="0"/>
              </a:rPr>
              <a:pPr algn="ctr"/>
              <a:t>9</a:t>
            </a:fld>
            <a:endParaRPr kumimoji="1" lang="ja-JP" altLang="en-US" kern="100" dirty="0">
              <a:latin typeface="Arial" panose="020B0604020202020204" pitchFamily="34" charset="0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231530" y="1323923"/>
            <a:ext cx="7886700" cy="428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u="sng" kern="100" dirty="0">
                <a:latin typeface="Arial" panose="020B0604020202020204" pitchFamily="34" charset="0"/>
              </a:rPr>
              <a:t>Function description: Decrypting and loading an encrypted text file</a:t>
            </a:r>
            <a:endParaRPr lang="ja-JP" altLang="en-US" u="sng" kern="100" dirty="0">
              <a:latin typeface="Arial" panose="020B0604020202020204" pitchFamily="34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818" y="1744249"/>
            <a:ext cx="6416510" cy="1644015"/>
          </a:xfrm>
          <a:prstGeom prst="rect">
            <a:avLst/>
          </a:prstGeom>
        </p:spPr>
      </p:pic>
      <p:sp>
        <p:nvSpPr>
          <p:cNvPr id="9" name="角丸四角形 8"/>
          <p:cNvSpPr/>
          <p:nvPr/>
        </p:nvSpPr>
        <p:spPr>
          <a:xfrm>
            <a:off x="3463681" y="2849141"/>
            <a:ext cx="554138" cy="22656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431" y="4145146"/>
            <a:ext cx="6422897" cy="2273837"/>
          </a:xfrm>
          <a:prstGeom prst="rect">
            <a:avLst/>
          </a:prstGeom>
        </p:spPr>
      </p:pic>
      <p:sp>
        <p:nvSpPr>
          <p:cNvPr id="10" name="角丸四角形 9"/>
          <p:cNvSpPr/>
          <p:nvPr/>
        </p:nvSpPr>
        <p:spPr>
          <a:xfrm>
            <a:off x="5292480" y="2050725"/>
            <a:ext cx="914355" cy="35073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1199242" y="2445189"/>
            <a:ext cx="1867231" cy="591128"/>
          </a:xfrm>
          <a:prstGeom prst="wedgeRectCallout">
            <a:avLst>
              <a:gd name="adj1" fmla="val 73186"/>
              <a:gd name="adj2" fmla="val 312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9875" indent="-269875"/>
            <a:r>
              <a:rPr kumimoji="1" lang="en-US" altLang="ja-JP" sz="1200" kern="100" dirty="0">
                <a:latin typeface="Arial" panose="020B0604020202020204" pitchFamily="34" charset="0"/>
              </a:rPr>
              <a:t>(1)	Enter a supplier code that has been previously entered.</a:t>
            </a:r>
            <a:endParaRPr kumimoji="1" lang="ja-JP" altLang="en-US" sz="1200" kern="100" dirty="0">
              <a:latin typeface="Arial" panose="020B0604020202020204" pitchFamily="34" charset="0"/>
            </a:endParaRPr>
          </a:p>
        </p:txBody>
      </p:sp>
      <p:sp>
        <p:nvSpPr>
          <p:cNvPr id="12" name="四角形吹き出し 11"/>
          <p:cNvSpPr/>
          <p:nvPr/>
        </p:nvSpPr>
        <p:spPr>
          <a:xfrm>
            <a:off x="5059299" y="2653309"/>
            <a:ext cx="1867231" cy="591128"/>
          </a:xfrm>
          <a:prstGeom prst="wedgeRectCallout">
            <a:avLst>
              <a:gd name="adj1" fmla="val -10411"/>
              <a:gd name="adj2" fmla="val -9686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9875" indent="-269875"/>
            <a:r>
              <a:rPr kumimoji="1" lang="en-US" altLang="ja-JP" sz="1200" kern="100" dirty="0">
                <a:latin typeface="Arial" panose="020B0604020202020204" pitchFamily="34" charset="0"/>
              </a:rPr>
              <a:t>(2)</a:t>
            </a:r>
            <a:r>
              <a:rPr kumimoji="1" lang="ja-JP" altLang="en-US" sz="1200" kern="100" dirty="0">
                <a:latin typeface="Arial" panose="020B0604020202020204" pitchFamily="34" charset="0"/>
              </a:rPr>
              <a:t> </a:t>
            </a:r>
            <a:r>
              <a:rPr kumimoji="1" lang="en-US" altLang="ja-JP" sz="1200" kern="100" dirty="0">
                <a:latin typeface="Arial" panose="020B0604020202020204" pitchFamily="34" charset="0"/>
              </a:rPr>
              <a:t>Click the Load button.</a:t>
            </a:r>
            <a:endParaRPr kumimoji="1" lang="ja-JP" altLang="en-US" sz="1200" kern="100" dirty="0">
              <a:latin typeface="Arial" panose="020B0604020202020204" pitchFamily="34" charset="0"/>
            </a:endParaRPr>
          </a:p>
        </p:txBody>
      </p:sp>
      <p:sp>
        <p:nvSpPr>
          <p:cNvPr id="13" name="四角形吹き出し 12"/>
          <p:cNvSpPr/>
          <p:nvPr/>
        </p:nvSpPr>
        <p:spPr>
          <a:xfrm>
            <a:off x="1596450" y="5201391"/>
            <a:ext cx="1867231" cy="591128"/>
          </a:xfrm>
          <a:prstGeom prst="wedgeRectCallout">
            <a:avLst>
              <a:gd name="adj1" fmla="val 95940"/>
              <a:gd name="adj2" fmla="val -2811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9875" indent="-269875" algn="ctr"/>
            <a:r>
              <a:rPr kumimoji="1" lang="en-US" altLang="ja-JP" sz="1200" kern="100" dirty="0">
                <a:latin typeface="Arial" panose="020B0604020202020204" pitchFamily="34" charset="0"/>
              </a:rPr>
              <a:t>(3) Click the OK button.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4378126" y="5201391"/>
            <a:ext cx="681174" cy="3219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kern="100" dirty="0"/>
          </a:p>
        </p:txBody>
      </p:sp>
    </p:spTree>
    <p:extLst>
      <p:ext uri="{BB962C8B-B14F-4D97-AF65-F5344CB8AC3E}">
        <p14:creationId xmlns:p14="http://schemas.microsoft.com/office/powerpoint/2010/main" val="2833232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97F6C826A6A7B40A9F0C8F0661E0F4C" ma:contentTypeVersion="4" ma:contentTypeDescription="新しいドキュメントを作成します。" ma:contentTypeScope="" ma:versionID="acd919d180d2ed97a5668f8c6e2ef3b0">
  <xsd:schema xmlns:xsd="http://www.w3.org/2001/XMLSchema" xmlns:xs="http://www.w3.org/2001/XMLSchema" xmlns:p="http://schemas.microsoft.com/office/2006/metadata/properties" xmlns:ns2="abf1843b-9ab4-4694-895c-ae7c83e28405" targetNamespace="http://schemas.microsoft.com/office/2006/metadata/properties" ma:root="true" ma:fieldsID="1b4f120851bcd7798d9a433dbb3292ea" ns2:_="">
    <xsd:import namespace="abf1843b-9ab4-4694-895c-ae7c83e284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f1843b-9ab4-4694-895c-ae7c83e28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E36BA6-29FC-43ED-A809-140BC08931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17A506-599C-4510-9A56-2F3574D0781C}">
  <ds:schemaRefs>
    <ds:schemaRef ds:uri="abf1843b-9ab4-4694-895c-ae7c83e28405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11C73F7-27D8-4E1A-A02C-A605501B34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f1843b-9ab4-4694-895c-ae7c83e284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3157</TotalTime>
  <Words>1325</Words>
  <Application>Microsoft Office PowerPoint</Application>
  <PresentationFormat>画面に合わせる (4:3)</PresentationFormat>
  <Paragraphs>264</Paragraphs>
  <Slides>21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Meiryo UI</vt:lpstr>
      <vt:lpstr>游ゴシック</vt:lpstr>
      <vt:lpstr>Arial</vt:lpstr>
      <vt:lpstr>Segoe UI</vt:lpstr>
      <vt:lpstr>Wingdings 2</vt:lpstr>
      <vt:lpstr>Office テーマ</vt:lpstr>
      <vt:lpstr>Tool User Manual</vt:lpstr>
      <vt:lpstr>0. Overall structure</vt:lpstr>
      <vt:lpstr>1. Overview of the self-assessment sheet</vt:lpstr>
      <vt:lpstr>1. Overview of the self-assessment sheet</vt:lpstr>
      <vt:lpstr>1. Overview of the self-assessment sheet</vt:lpstr>
      <vt:lpstr>1. Overview of the self-assessment sheet</vt:lpstr>
      <vt:lpstr>2. Inputting information</vt:lpstr>
      <vt:lpstr>2. Inputting information</vt:lpstr>
      <vt:lpstr>2. Inputting information</vt:lpstr>
      <vt:lpstr>3. Outputting an encrypted text file</vt:lpstr>
      <vt:lpstr>3. Outputting an encrypted text file</vt:lpstr>
      <vt:lpstr>4. Decrypting and importing a text file</vt:lpstr>
      <vt:lpstr>4. Decrypting and importing a text file</vt:lpstr>
      <vt:lpstr>4. Decrypting and importing a text file</vt:lpstr>
      <vt:lpstr>5. Analysis</vt:lpstr>
      <vt:lpstr>5. Analysis</vt:lpstr>
      <vt:lpstr>5. Analysis</vt:lpstr>
      <vt:lpstr>5. Analysis</vt:lpstr>
      <vt:lpstr>6. Outputting a feedback sheet (PDF)　</vt:lpstr>
      <vt:lpstr>6. Outputting a feedback sheet (PDF)</vt:lpstr>
      <vt:lpstr>6. Outputting a feedback sheet (PDF)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行木 彩花</dc:creator>
  <cp:lastModifiedBy>矢野</cp:lastModifiedBy>
  <cp:revision>204</cp:revision>
  <dcterms:created xsi:type="dcterms:W3CDTF">2020-09-10T01:18:00Z</dcterms:created>
  <dcterms:modified xsi:type="dcterms:W3CDTF">2023-05-17T05:52:03Z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0x010100797F6C826A6A7B40A9F0C8F0661E0F4C</vt:lpwstr>
  </property>
</Properties>
</file>